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2" r:id="rId2"/>
    <p:sldId id="307" r:id="rId3"/>
    <p:sldId id="304" r:id="rId4"/>
    <p:sldId id="303" r:id="rId5"/>
    <p:sldId id="257" r:id="rId6"/>
    <p:sldId id="308" r:id="rId7"/>
    <p:sldId id="310" r:id="rId8"/>
    <p:sldId id="311" r:id="rId9"/>
    <p:sldId id="312" r:id="rId10"/>
    <p:sldId id="313" r:id="rId11"/>
    <p:sldId id="259" r:id="rId12"/>
    <p:sldId id="339" r:id="rId13"/>
    <p:sldId id="29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453E"/>
    <a:srgbClr val="565656"/>
    <a:srgbClr val="136AC9"/>
    <a:srgbClr val="5081BD"/>
    <a:srgbClr val="47A59E"/>
    <a:srgbClr val="2A86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90"/>
    <p:restoredTop sz="96617"/>
  </p:normalViewPr>
  <p:slideViewPr>
    <p:cSldViewPr>
      <p:cViewPr varScale="1">
        <p:scale>
          <a:sx n="119" d="100"/>
          <a:sy n="119" d="100"/>
        </p:scale>
        <p:origin x="192" y="5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D33D25-130B-40DA-A4CD-0E6E6D2F0977}" type="datetimeFigureOut">
              <a:rPr lang="en-US" smtClean="0"/>
              <a:t>3/5/23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91569-17E1-4DB7-82E7-8C4F7B1FF61B}" type="slidenum">
              <a:rPr lang="en-US" smtClean="0"/>
              <a:t>‹#›</a:t>
            </a:fld>
            <a:endParaRPr lang="en-US"/>
          </a:p>
        </p:txBody>
      </p:sp>
    </p:spTree>
    <p:extLst>
      <p:ext uri="{BB962C8B-B14F-4D97-AF65-F5344CB8AC3E}">
        <p14:creationId xmlns:p14="http://schemas.microsoft.com/office/powerpoint/2010/main" val="537868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1569-17E1-4DB7-82E7-8C4F7B1FF61B}" type="slidenum">
              <a:rPr lang="en-US" smtClean="0"/>
              <a:t>1</a:t>
            </a:fld>
            <a:endParaRPr lang="en-US" dirty="0"/>
          </a:p>
        </p:txBody>
      </p:sp>
    </p:spTree>
    <p:extLst>
      <p:ext uri="{BB962C8B-B14F-4D97-AF65-F5344CB8AC3E}">
        <p14:creationId xmlns:p14="http://schemas.microsoft.com/office/powerpoint/2010/main" val="3079410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91569-17E1-4DB7-82E7-8C4F7B1FF61B}" type="slidenum">
              <a:rPr lang="en-US" smtClean="0"/>
              <a:t>10</a:t>
            </a:fld>
            <a:endParaRPr lang="en-US"/>
          </a:p>
        </p:txBody>
      </p:sp>
    </p:spTree>
    <p:extLst>
      <p:ext uri="{BB962C8B-B14F-4D97-AF65-F5344CB8AC3E}">
        <p14:creationId xmlns:p14="http://schemas.microsoft.com/office/powerpoint/2010/main" val="19923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8e3743f252_2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8e3743f252_2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fontAlgn="base"/>
            <a:r>
              <a:rPr lang="en-US" sz="1800">
                <a:solidFill>
                  <a:srgbClr val="000000"/>
                </a:solidFill>
                <a:effectLst/>
                <a:latin typeface="inherit"/>
              </a:rPr>
              <a:t>Ronnie Schumann is an assistant professor at UNT in the department of Emergency Management and Disaster Science, where he uses his background as a human geographer to explore social vulnerabilities in disasters using quantitative and qualitative methods and community engagement to quantify disaster issues and help build community recovery and resilience in impacted groups. His latest work, "From the Ashes: A study of mitigation policy and practice after wildfire in California" supported through the Natural Hazards Center, FEMA, and NSF "Mitigation Matters Research Program" moves the discipline forward in the area of wildfires, which became even more important in 2022 where over 360,000 acres burned in California.</a:t>
            </a:r>
            <a:endParaRPr lang="en-US" sz="1800">
              <a:solidFill>
                <a:srgbClr val="000000"/>
              </a:solidFill>
              <a:effectLst/>
              <a:latin typeface="Arial" panose="020B0604020202020204" pitchFamily="34" charset="0"/>
            </a:endParaRPr>
          </a:p>
          <a:p>
            <a:pPr fontAlgn="base"/>
            <a:r>
              <a:rPr lang="en-US" sz="1800">
                <a:solidFill>
                  <a:srgbClr val="000000"/>
                </a:solidFill>
                <a:effectLst/>
                <a:latin typeface="inherit"/>
              </a:rPr>
              <a:t>A fierce supporter of NHERI GSC, Ronnie helped support the first NHERI GSC joint presentation at the 2022 Disaster PRIMR Conference in Denton, and students fortunate enough to take classes from him have spoken about his ability to make the most complex disaster concepts comprehensible for all.  Please help me welcome Ronnie to our February NHERI GSC meeting.</a:t>
            </a:r>
            <a:endParaRPr lang="en-US" sz="1800">
              <a:solidFill>
                <a:srgbClr val="000000"/>
              </a:solidFill>
              <a:effectLst/>
              <a:latin typeface="Arial" panose="020B0604020202020204" pitchFamily="34" charset="0"/>
            </a:endParaRPr>
          </a:p>
          <a:p>
            <a:br>
              <a:rPr lang="en-US"/>
            </a:br>
            <a:endParaRPr sz="1200">
              <a:solidFill>
                <a:schemeClr val="dk1"/>
              </a:solidFill>
            </a:endParaRPr>
          </a:p>
        </p:txBody>
      </p:sp>
      <p:sp>
        <p:nvSpPr>
          <p:cNvPr id="170" name="Google Shape;170;g18e3743f252_2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1569-17E1-4DB7-82E7-8C4F7B1FF61B}" type="slidenum">
              <a:rPr lang="en-US" smtClean="0"/>
              <a:t>12</a:t>
            </a:fld>
            <a:endParaRPr lang="en-US"/>
          </a:p>
        </p:txBody>
      </p:sp>
    </p:spTree>
    <p:extLst>
      <p:ext uri="{BB962C8B-B14F-4D97-AF65-F5344CB8AC3E}">
        <p14:creationId xmlns:p14="http://schemas.microsoft.com/office/powerpoint/2010/main" val="3347243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91569-17E1-4DB7-82E7-8C4F7B1FF61B}" type="slidenum">
              <a:rPr lang="en-US" smtClean="0"/>
              <a:t>13</a:t>
            </a:fld>
            <a:endParaRPr lang="en-US"/>
          </a:p>
        </p:txBody>
      </p:sp>
    </p:spTree>
    <p:extLst>
      <p:ext uri="{BB962C8B-B14F-4D97-AF65-F5344CB8AC3E}">
        <p14:creationId xmlns:p14="http://schemas.microsoft.com/office/powerpoint/2010/main" val="109124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1569-17E1-4DB7-82E7-8C4F7B1FF61B}" type="slidenum">
              <a:rPr lang="en-US" smtClean="0"/>
              <a:t>2</a:t>
            </a:fld>
            <a:endParaRPr lang="en-US" dirty="0"/>
          </a:p>
        </p:txBody>
      </p:sp>
    </p:spTree>
    <p:extLst>
      <p:ext uri="{BB962C8B-B14F-4D97-AF65-F5344CB8AC3E}">
        <p14:creationId xmlns:p14="http://schemas.microsoft.com/office/powerpoint/2010/main" val="339640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1569-17E1-4DB7-82E7-8C4F7B1FF61B}" type="slidenum">
              <a:rPr lang="en-US" smtClean="0"/>
              <a:t>3</a:t>
            </a:fld>
            <a:endParaRPr lang="en-US" dirty="0"/>
          </a:p>
        </p:txBody>
      </p:sp>
    </p:spTree>
    <p:extLst>
      <p:ext uri="{BB962C8B-B14F-4D97-AF65-F5344CB8AC3E}">
        <p14:creationId xmlns:p14="http://schemas.microsoft.com/office/powerpoint/2010/main" val="268006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designsafe-ci.zoom.us</a:t>
            </a:r>
            <a:r>
              <a:rPr lang="en-US" dirty="0"/>
              <a:t>/meeting/register/tJwufuqqqzIvGtccud5YOr45cD5P181IQnwa</a:t>
            </a:r>
          </a:p>
        </p:txBody>
      </p:sp>
      <p:sp>
        <p:nvSpPr>
          <p:cNvPr id="4" name="Slide Number Placeholder 3"/>
          <p:cNvSpPr>
            <a:spLocks noGrp="1"/>
          </p:cNvSpPr>
          <p:nvPr>
            <p:ph type="sldNum" sz="quarter" idx="5"/>
          </p:nvPr>
        </p:nvSpPr>
        <p:spPr/>
        <p:txBody>
          <a:bodyPr/>
          <a:lstStyle/>
          <a:p>
            <a:fld id="{7AB91569-17E1-4DB7-82E7-8C4F7B1FF61B}" type="slidenum">
              <a:rPr lang="en-US" smtClean="0"/>
              <a:t>4</a:t>
            </a:fld>
            <a:endParaRPr lang="en-US"/>
          </a:p>
        </p:txBody>
      </p:sp>
    </p:spTree>
    <p:extLst>
      <p:ext uri="{BB962C8B-B14F-4D97-AF65-F5344CB8AC3E}">
        <p14:creationId xmlns:p14="http://schemas.microsoft.com/office/powerpoint/2010/main" val="161195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baca5de474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baca5de474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g1baca5de474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1569-17E1-4DB7-82E7-8C4F7B1FF61B}" type="slidenum">
              <a:rPr lang="en-US" smtClean="0"/>
              <a:t>6</a:t>
            </a:fld>
            <a:endParaRPr lang="en-US"/>
          </a:p>
        </p:txBody>
      </p:sp>
    </p:spTree>
    <p:extLst>
      <p:ext uri="{BB962C8B-B14F-4D97-AF65-F5344CB8AC3E}">
        <p14:creationId xmlns:p14="http://schemas.microsoft.com/office/powerpoint/2010/main" val="336073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91569-17E1-4DB7-82E7-8C4F7B1FF61B}" type="slidenum">
              <a:rPr lang="en-US" smtClean="0"/>
              <a:t>7</a:t>
            </a:fld>
            <a:endParaRPr lang="en-US"/>
          </a:p>
        </p:txBody>
      </p:sp>
    </p:spTree>
    <p:extLst>
      <p:ext uri="{BB962C8B-B14F-4D97-AF65-F5344CB8AC3E}">
        <p14:creationId xmlns:p14="http://schemas.microsoft.com/office/powerpoint/2010/main" val="131230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91569-17E1-4DB7-82E7-8C4F7B1FF61B}" type="slidenum">
              <a:rPr lang="en-US" smtClean="0"/>
              <a:t>8</a:t>
            </a:fld>
            <a:endParaRPr lang="en-US"/>
          </a:p>
        </p:txBody>
      </p:sp>
    </p:spTree>
    <p:extLst>
      <p:ext uri="{BB962C8B-B14F-4D97-AF65-F5344CB8AC3E}">
        <p14:creationId xmlns:p14="http://schemas.microsoft.com/office/powerpoint/2010/main" val="7236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B91569-17E1-4DB7-82E7-8C4F7B1FF61B}" type="slidenum">
              <a:rPr lang="en-US" smtClean="0"/>
              <a:t>9</a:t>
            </a:fld>
            <a:endParaRPr lang="en-US"/>
          </a:p>
        </p:txBody>
      </p:sp>
    </p:spTree>
    <p:extLst>
      <p:ext uri="{BB962C8B-B14F-4D97-AF65-F5344CB8AC3E}">
        <p14:creationId xmlns:p14="http://schemas.microsoft.com/office/powerpoint/2010/main" val="424162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FEA396-5772-4244-B23F-C82B4F19166C}"/>
              </a:ext>
            </a:extLst>
          </p:cNvPr>
          <p:cNvSpPr/>
          <p:nvPr userDrawn="1"/>
        </p:nvSpPr>
        <p:spPr>
          <a:xfrm>
            <a:off x="6096000" y="0"/>
            <a:ext cx="3048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8BABA04-FFFE-4967-85AD-D2CE3F75AAAF}" type="datetimeFigureOut">
              <a:rPr lang="en-US" smtClean="0"/>
              <a:t>3/5/23</a:t>
            </a:fld>
            <a:endParaRPr lang="en-US"/>
          </a:p>
        </p:txBody>
      </p:sp>
      <p:sp>
        <p:nvSpPr>
          <p:cNvPr id="5" name="Footer Placeholder 4"/>
          <p:cNvSpPr>
            <a:spLocks noGrp="1"/>
          </p:cNvSpPr>
          <p:nvPr>
            <p:ph type="ftr" sz="quarter" idx="11"/>
          </p:nvPr>
        </p:nvSpPr>
        <p:spPr/>
        <p:txBody>
          <a:bodyPr/>
          <a:lstStyle/>
          <a:p>
            <a:endParaRPr lang="en-US"/>
          </a:p>
        </p:txBody>
      </p:sp>
      <p:pic>
        <p:nvPicPr>
          <p:cNvPr id="12" name="Picture 11" descr="A picture containing logo&#10;&#10;Description automatically generated">
            <a:extLst>
              <a:ext uri="{FF2B5EF4-FFF2-40B4-BE49-F238E27FC236}">
                <a16:creationId xmlns:a16="http://schemas.microsoft.com/office/drawing/2014/main" id="{95A649DC-83F1-2143-9C17-A33BD0D396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4600" y="6116695"/>
            <a:ext cx="2603677" cy="604780"/>
          </a:xfrm>
          <a:prstGeom prst="rect">
            <a:avLst/>
          </a:prstGeom>
        </p:spPr>
      </p:pic>
      <p:sp>
        <p:nvSpPr>
          <p:cNvPr id="13" name="Title 1">
            <a:extLst>
              <a:ext uri="{FF2B5EF4-FFF2-40B4-BE49-F238E27FC236}">
                <a16:creationId xmlns:a16="http://schemas.microsoft.com/office/drawing/2014/main" id="{6B2DF995-C1D0-6B4E-96B6-297A43E17179}"/>
              </a:ext>
            </a:extLst>
          </p:cNvPr>
          <p:cNvSpPr txBox="1">
            <a:spLocks/>
          </p:cNvSpPr>
          <p:nvPr userDrawn="1"/>
        </p:nvSpPr>
        <p:spPr>
          <a:xfrm>
            <a:off x="-914400" y="183246"/>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solidFill>
                  <a:srgbClr val="565656"/>
                </a:solidFill>
                <a:latin typeface="Britannic Bold" panose="020B0903060703020204" pitchFamily="34" charset="77"/>
              </a:rPr>
              <a:t>NHERI GSC</a:t>
            </a:r>
            <a:br>
              <a:rPr lang="en-US" sz="3600">
                <a:solidFill>
                  <a:srgbClr val="565656"/>
                </a:solidFill>
                <a:latin typeface="Britannic Bold" panose="020B0903060703020204" pitchFamily="34" charset="77"/>
              </a:rPr>
            </a:br>
            <a:r>
              <a:rPr lang="en-US" sz="3600">
                <a:solidFill>
                  <a:srgbClr val="565656"/>
                </a:solidFill>
                <a:latin typeface="Britannic Bold" panose="020B0903060703020204" pitchFamily="34" charset="77"/>
              </a:rPr>
              <a:t> April General Meeting</a:t>
            </a:r>
          </a:p>
        </p:txBody>
      </p:sp>
      <p:pic>
        <p:nvPicPr>
          <p:cNvPr id="15" name="Picture 14" descr="A picture containing text, sign&#10;&#10;Description automatically generated">
            <a:extLst>
              <a:ext uri="{FF2B5EF4-FFF2-40B4-BE49-F238E27FC236}">
                <a16:creationId xmlns:a16="http://schemas.microsoft.com/office/drawing/2014/main" id="{78563AC7-DACE-BF49-B441-3D59295A41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6290" y="1773694"/>
            <a:ext cx="4351020" cy="4222577"/>
          </a:xfrm>
          <a:prstGeom prst="rect">
            <a:avLst/>
          </a:prstGeom>
        </p:spPr>
      </p:pic>
    </p:spTree>
    <p:extLst>
      <p:ext uri="{BB962C8B-B14F-4D97-AF65-F5344CB8AC3E}">
        <p14:creationId xmlns:p14="http://schemas.microsoft.com/office/powerpoint/2010/main" val="126581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BABA04-FFFE-4967-85AD-D2CE3F75AAAF}" type="datetimeFigureOut">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305819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BABA04-FFFE-4967-85AD-D2CE3F75AAAF}" type="datetimeFigureOut">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427813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413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BABA04-FFFE-4967-85AD-D2CE3F75AAAF}" type="datetimeFigureOut">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975C-1523-45FE-98E0-27E6130D810A}" type="slidenum">
              <a:rPr lang="en-US" smtClean="0"/>
              <a:t>‹#›</a:t>
            </a:fld>
            <a:endParaRPr lang="en-US"/>
          </a:p>
        </p:txBody>
      </p:sp>
      <p:sp>
        <p:nvSpPr>
          <p:cNvPr id="7" name="Title 6">
            <a:extLst>
              <a:ext uri="{FF2B5EF4-FFF2-40B4-BE49-F238E27FC236}">
                <a16:creationId xmlns:a16="http://schemas.microsoft.com/office/drawing/2014/main" id="{E023A376-9881-8E41-A7C5-C31C2A774B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54016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BABA04-FFFE-4967-85AD-D2CE3F75AAAF}" type="datetimeFigureOut">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47312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BABA04-FFFE-4967-85AD-D2CE3F75AAAF}" type="datetimeFigureOut">
              <a:rPr lang="en-US" smtClean="0"/>
              <a:t>3/5/23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176231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BABA04-FFFE-4967-85AD-D2CE3F75AAAF}" type="datetimeFigureOut">
              <a:rPr lang="en-US" smtClean="0"/>
              <a:t>3/5/23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121537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ABA04-FFFE-4967-85AD-D2CE3F75AAAF}" type="datetimeFigureOut">
              <a:rPr lang="en-US" smtClean="0"/>
              <a:t>3/5/23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199988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ABA04-FFFE-4967-85AD-D2CE3F75AAAF}" type="datetimeFigureOut">
              <a:rPr lang="en-US" smtClean="0"/>
              <a:t>3/5/23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8B975C-1523-45FE-98E0-27E6130D810A}" type="slidenum">
              <a:rPr lang="en-US" smtClean="0"/>
              <a:t>‹#›</a:t>
            </a:fld>
            <a:endParaRPr lang="en-US"/>
          </a:p>
        </p:txBody>
      </p:sp>
      <p:pic>
        <p:nvPicPr>
          <p:cNvPr id="5" name="Picture 4">
            <a:extLst>
              <a:ext uri="{FF2B5EF4-FFF2-40B4-BE49-F238E27FC236}">
                <a16:creationId xmlns:a16="http://schemas.microsoft.com/office/drawing/2014/main" id="{78B643AE-50AD-4E87-BB83-36AD8B7ED6C8}"/>
              </a:ext>
            </a:extLst>
          </p:cNvPr>
          <p:cNvPicPr>
            <a:picLocks noChangeAspect="1"/>
          </p:cNvPicPr>
          <p:nvPr userDrawn="1"/>
        </p:nvPicPr>
        <p:blipFill>
          <a:blip r:embed="rId2"/>
          <a:stretch>
            <a:fillRect/>
          </a:stretch>
        </p:blipFill>
        <p:spPr>
          <a:xfrm>
            <a:off x="0" y="2209800"/>
            <a:ext cx="9144000" cy="2121694"/>
          </a:xfrm>
          <a:prstGeom prst="rect">
            <a:avLst/>
          </a:prstGeom>
        </p:spPr>
      </p:pic>
    </p:spTree>
    <p:extLst>
      <p:ext uri="{BB962C8B-B14F-4D97-AF65-F5344CB8AC3E}">
        <p14:creationId xmlns:p14="http://schemas.microsoft.com/office/powerpoint/2010/main" val="198673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BABA04-FFFE-4967-85AD-D2CE3F75AAAF}" type="datetimeFigureOut">
              <a:rPr lang="en-US" smtClean="0"/>
              <a:t>3/5/23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333761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BABA04-FFFE-4967-85AD-D2CE3F75AAAF}" type="datetimeFigureOut">
              <a:rPr lang="en-US" smtClean="0"/>
              <a:t>3/5/23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B975C-1523-45FE-98E0-27E6130D810A}" type="slidenum">
              <a:rPr lang="en-US" smtClean="0"/>
              <a:t>‹#›</a:t>
            </a:fld>
            <a:endParaRPr lang="en-US"/>
          </a:p>
        </p:txBody>
      </p:sp>
    </p:spTree>
    <p:extLst>
      <p:ext uri="{BB962C8B-B14F-4D97-AF65-F5344CB8AC3E}">
        <p14:creationId xmlns:p14="http://schemas.microsoft.com/office/powerpoint/2010/main" val="239919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ABA04-FFFE-4967-85AD-D2CE3F75AAAF}" type="datetimeFigureOut">
              <a:rPr lang="en-US" smtClean="0"/>
              <a:t>3/5/23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B975C-1523-45FE-98E0-27E6130D810A}" type="slidenum">
              <a:rPr lang="en-US" smtClean="0"/>
              <a:t>‹#›</a:t>
            </a:fld>
            <a:endParaRPr lang="en-US"/>
          </a:p>
        </p:txBody>
      </p:sp>
      <p:pic>
        <p:nvPicPr>
          <p:cNvPr id="10" name="Picture 9" descr="A picture containing transport, wheel&#10;&#10;Description automatically generated">
            <a:extLst>
              <a:ext uri="{FF2B5EF4-FFF2-40B4-BE49-F238E27FC236}">
                <a16:creationId xmlns:a16="http://schemas.microsoft.com/office/drawing/2014/main" id="{6F1A477B-05BA-0144-AEFF-D14336E29F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1283" y="6110605"/>
            <a:ext cx="731834" cy="736917"/>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1648E8FF-CC9E-B548-BC1A-588E03E835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110503" y="6128438"/>
            <a:ext cx="3018994" cy="701249"/>
          </a:xfrm>
          <a:prstGeom prst="rect">
            <a:avLst/>
          </a:prstGeom>
        </p:spPr>
      </p:pic>
    </p:spTree>
    <p:extLst>
      <p:ext uri="{BB962C8B-B14F-4D97-AF65-F5344CB8AC3E}">
        <p14:creationId xmlns:p14="http://schemas.microsoft.com/office/powerpoint/2010/main" val="201431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Ronald.Schumann@unt.edu"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eIWpm7b481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mailto:seyedsasan.khedmatgozardolati@utsa.edu?subject=NHERI%20GSC%20New%20Member" TargetMode="External"/><Relationship Id="rId5" Type="http://schemas.openxmlformats.org/officeDocument/2006/relationships/hyperlink" Target="mailto:fennenanya@ucdavis.edu?subject=NHERI%20GSC"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bit.ly/2023NHERI_SummerInstitu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docs.google.com/document/d/1cPoP3XedObFbVYOUBo53W7yRP1U1zQ1l5GT3-kNKzuQ/ed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DE34DFA-A6CA-2A22-A3D6-8D0CAE4D631A}"/>
              </a:ext>
            </a:extLst>
          </p:cNvPr>
          <p:cNvSpPr>
            <a:spLocks noGrp="1"/>
          </p:cNvSpPr>
          <p:nvPr>
            <p:ph type="ctrTitle" idx="4294967295"/>
          </p:nvPr>
        </p:nvSpPr>
        <p:spPr>
          <a:xfrm>
            <a:off x="0" y="183246"/>
            <a:ext cx="6096000" cy="1470025"/>
          </a:xfrm>
          <a:solidFill>
            <a:schemeClr val="bg1"/>
          </a:solidFill>
        </p:spPr>
        <p:txBody>
          <a:bodyPr anchor="ctr">
            <a:noAutofit/>
          </a:bodyPr>
          <a:lstStyle/>
          <a:p>
            <a:pPr algn="ctr"/>
            <a:r>
              <a:rPr lang="en-US" sz="3600" dirty="0">
                <a:solidFill>
                  <a:srgbClr val="565656"/>
                </a:solidFill>
                <a:latin typeface="Britannic Bold" panose="020B0903060703020204" pitchFamily="34" charset="77"/>
              </a:rPr>
              <a:t>NHERI GSC</a:t>
            </a:r>
            <a:br>
              <a:rPr lang="en-US" sz="3600" dirty="0">
                <a:solidFill>
                  <a:srgbClr val="565656"/>
                </a:solidFill>
                <a:latin typeface="Britannic Bold" panose="020B0903060703020204" pitchFamily="34" charset="77"/>
              </a:rPr>
            </a:br>
            <a:r>
              <a:rPr lang="en-US" sz="3600" dirty="0">
                <a:solidFill>
                  <a:srgbClr val="565656"/>
                </a:solidFill>
                <a:latin typeface="Britannic Bold" panose="020B0903060703020204" pitchFamily="34" charset="77"/>
              </a:rPr>
              <a:t>February General Meeting</a:t>
            </a:r>
          </a:p>
        </p:txBody>
      </p:sp>
    </p:spTree>
    <p:extLst>
      <p:ext uri="{BB962C8B-B14F-4D97-AF65-F5344CB8AC3E}">
        <p14:creationId xmlns:p14="http://schemas.microsoft.com/office/powerpoint/2010/main" val="256630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E0501-F8B7-7041-BB0E-C402BE751EAF}"/>
              </a:ext>
            </a:extLst>
          </p:cNvPr>
          <p:cNvSpPr>
            <a:spLocks noGrp="1"/>
          </p:cNvSpPr>
          <p:nvPr>
            <p:ph type="title"/>
          </p:nvPr>
        </p:nvSpPr>
        <p:spPr/>
        <p:txBody>
          <a:bodyPr>
            <a:normAutofit/>
          </a:bodyPr>
          <a:lstStyle/>
          <a:p>
            <a:r>
              <a:rPr lang="en-US" b="1">
                <a:solidFill>
                  <a:srgbClr val="C00000"/>
                </a:solidFill>
                <a:latin typeface="Britannic Bold" panose="020B0903060703020204" pitchFamily="34" charset="77"/>
              </a:rPr>
              <a:t>2023 Spring Election Nominees</a:t>
            </a:r>
            <a:endParaRPr lang="en-US" sz="3600" b="1">
              <a:solidFill>
                <a:srgbClr val="C00000"/>
              </a:solidFill>
              <a:latin typeface="Britannic Bold" panose="020B0903060703020204" pitchFamily="34" charset="77"/>
            </a:endParaRPr>
          </a:p>
        </p:txBody>
      </p:sp>
      <p:sp>
        <p:nvSpPr>
          <p:cNvPr id="4" name="Content Placeholder 3">
            <a:extLst>
              <a:ext uri="{FF2B5EF4-FFF2-40B4-BE49-F238E27FC236}">
                <a16:creationId xmlns:a16="http://schemas.microsoft.com/office/drawing/2014/main" id="{0887CAEB-0ABB-1FD4-AFAE-588092AA484A}"/>
              </a:ext>
            </a:extLst>
          </p:cNvPr>
          <p:cNvSpPr>
            <a:spLocks noGrp="1"/>
          </p:cNvSpPr>
          <p:nvPr>
            <p:ph sz="half" idx="1"/>
          </p:nvPr>
        </p:nvSpPr>
        <p:spPr>
          <a:xfrm>
            <a:off x="457200" y="1295400"/>
            <a:ext cx="4114800" cy="4830763"/>
          </a:xfrm>
        </p:spPr>
        <p:txBody>
          <a:bodyPr>
            <a:normAutofit/>
          </a:bodyPr>
          <a:lstStyle/>
          <a:p>
            <a:pPr marL="0" indent="0">
              <a:buNone/>
            </a:pPr>
            <a:r>
              <a:rPr lang="en-US" sz="2400" b="1"/>
              <a:t>Vice-Chair of Technology &amp; Communication</a:t>
            </a:r>
          </a:p>
        </p:txBody>
      </p:sp>
      <p:sp>
        <p:nvSpPr>
          <p:cNvPr id="5" name="Content Placeholder 4">
            <a:extLst>
              <a:ext uri="{FF2B5EF4-FFF2-40B4-BE49-F238E27FC236}">
                <a16:creationId xmlns:a16="http://schemas.microsoft.com/office/drawing/2014/main" id="{0EA7450F-15FE-DB30-601D-2050329B7FE3}"/>
              </a:ext>
            </a:extLst>
          </p:cNvPr>
          <p:cNvSpPr>
            <a:spLocks noGrp="1"/>
          </p:cNvSpPr>
          <p:nvPr>
            <p:ph sz="half" idx="2"/>
          </p:nvPr>
        </p:nvSpPr>
        <p:spPr>
          <a:xfrm>
            <a:off x="4648200" y="1295400"/>
            <a:ext cx="4038600" cy="4830763"/>
          </a:xfrm>
        </p:spPr>
        <p:txBody>
          <a:bodyPr anchor="ctr">
            <a:normAutofit/>
          </a:bodyPr>
          <a:lstStyle/>
          <a:p>
            <a:pPr marL="0" indent="0">
              <a:buNone/>
            </a:pPr>
            <a:r>
              <a:rPr lang="en-US" sz="3600" b="1"/>
              <a:t>Election will be held on Friday, February 17 via an emailed Qualtrics Link</a:t>
            </a:r>
          </a:p>
        </p:txBody>
      </p:sp>
      <p:pic>
        <p:nvPicPr>
          <p:cNvPr id="2" name="Picture 1">
            <a:extLst>
              <a:ext uri="{FF2B5EF4-FFF2-40B4-BE49-F238E27FC236}">
                <a16:creationId xmlns:a16="http://schemas.microsoft.com/office/drawing/2014/main" id="{D9F33FEE-0F8D-7EA4-4E14-C3BAE4197AAC}"/>
              </a:ext>
            </a:extLst>
          </p:cNvPr>
          <p:cNvPicPr>
            <a:picLocks noChangeAspect="1"/>
          </p:cNvPicPr>
          <p:nvPr/>
        </p:nvPicPr>
        <p:blipFill>
          <a:blip r:embed="rId3"/>
          <a:stretch>
            <a:fillRect/>
          </a:stretch>
        </p:blipFill>
        <p:spPr>
          <a:xfrm>
            <a:off x="685800" y="2362200"/>
            <a:ext cx="3200400" cy="3200400"/>
          </a:xfrm>
          <a:prstGeom prst="rect">
            <a:avLst/>
          </a:prstGeom>
        </p:spPr>
      </p:pic>
    </p:spTree>
    <p:extLst>
      <p:ext uri="{BB962C8B-B14F-4D97-AF65-F5344CB8AC3E}">
        <p14:creationId xmlns:p14="http://schemas.microsoft.com/office/powerpoint/2010/main" val="101458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25"/>
          <p:cNvSpPr txBox="1">
            <a:spLocks noGrp="1"/>
          </p:cNvSpPr>
          <p:nvPr>
            <p:ph type="body" idx="2"/>
          </p:nvPr>
        </p:nvSpPr>
        <p:spPr>
          <a:xfrm>
            <a:off x="5105400" y="2007525"/>
            <a:ext cx="3769500" cy="3357300"/>
          </a:xfrm>
          <a:prstGeom prst="rect">
            <a:avLst/>
          </a:prstGeom>
          <a:noFill/>
          <a:ln>
            <a:noFill/>
          </a:ln>
        </p:spPr>
        <p:txBody>
          <a:bodyPr spcFirstLastPara="1" vert="horz" wrap="square" lIns="68575" tIns="34275" rIns="68575" bIns="34275" rtlCol="0" anchor="ctr" anchorCtr="0">
            <a:normAutofit/>
          </a:bodyPr>
          <a:lstStyle/>
          <a:p>
            <a:pPr marL="0" indent="0" algn="ctr">
              <a:lnSpc>
                <a:spcPct val="90000"/>
              </a:lnSpc>
              <a:spcBef>
                <a:spcPts val="400"/>
              </a:spcBef>
              <a:buClr>
                <a:schemeClr val="dk1"/>
              </a:buClr>
              <a:buSzPct val="71578"/>
              <a:buNone/>
            </a:pPr>
            <a:r>
              <a:rPr lang="en" sz="3352" b="1"/>
              <a:t>Dr. </a:t>
            </a:r>
            <a:r>
              <a:rPr lang="en-US" sz="3352" b="1"/>
              <a:t>Ron Schumann</a:t>
            </a:r>
            <a:endParaRPr/>
          </a:p>
          <a:p>
            <a:pPr marL="0" indent="0" algn="ctr">
              <a:lnSpc>
                <a:spcPct val="90000"/>
              </a:lnSpc>
              <a:spcBef>
                <a:spcPts val="400"/>
              </a:spcBef>
              <a:buClr>
                <a:schemeClr val="dk1"/>
              </a:buClr>
              <a:buSzPct val="100000"/>
              <a:buNone/>
            </a:pPr>
            <a:r>
              <a:rPr lang="en-US" b="0" i="0" u="none" strike="noStrike">
                <a:solidFill>
                  <a:srgbClr val="0A0A0A"/>
                </a:solidFill>
                <a:effectLst/>
                <a:latin typeface="Calibri" panose="020F0502020204030204" pitchFamily="34" charset="0"/>
                <a:cs typeface="Calibri" panose="020F0502020204030204" pitchFamily="34" charset="0"/>
              </a:rPr>
              <a:t>Associate Professor </a:t>
            </a:r>
            <a:r>
              <a:rPr lang="en-US" b="0" i="0" u="none" strike="noStrike">
                <a:solidFill>
                  <a:srgbClr val="333333"/>
                </a:solidFill>
                <a:effectLst/>
              </a:rPr>
              <a:t>Department of Emergency Management and Disaster Science</a:t>
            </a:r>
            <a:endParaRPr>
              <a:cs typeface="Calibri" panose="020F0502020204030204" pitchFamily="34" charset="0"/>
            </a:endParaRPr>
          </a:p>
          <a:p>
            <a:pPr marL="0" indent="0" algn="ctr">
              <a:lnSpc>
                <a:spcPct val="90000"/>
              </a:lnSpc>
              <a:spcBef>
                <a:spcPts val="400"/>
              </a:spcBef>
              <a:buClr>
                <a:schemeClr val="hlink"/>
              </a:buClr>
              <a:buSzPct val="100000"/>
              <a:buNone/>
            </a:pPr>
            <a:r>
              <a:rPr lang="en-US" b="0" i="0" u="none" strike="noStrike">
                <a:solidFill>
                  <a:srgbClr val="0A0A0A"/>
                </a:solidFill>
                <a:effectLst/>
                <a:latin typeface="Roboto" panose="02000000000000000000" pitchFamily="2" charset="0"/>
              </a:rPr>
              <a:t> </a:t>
            </a:r>
            <a:r>
              <a:rPr lang="en-US" sz="2300" b="0" i="0">
                <a:solidFill>
                  <a:srgbClr val="00853E"/>
                </a:solidFill>
                <a:effectLst/>
                <a:latin typeface="Open Sans" panose="020B0606030504020204" pitchFamily="34" charset="0"/>
                <a:hlinkClick r:id="rId3"/>
              </a:rPr>
              <a:t>Ro</a:t>
            </a:r>
            <a:r>
              <a:rPr lang="en-US" sz="2100" b="0" i="0">
                <a:solidFill>
                  <a:srgbClr val="00853E"/>
                </a:solidFill>
                <a:effectLst/>
                <a:latin typeface="Open Sans" panose="020B0606030504020204" pitchFamily="34" charset="0"/>
                <a:hlinkClick r:id="rId3"/>
              </a:rPr>
              <a:t>nald.Schumann@unt.edu</a:t>
            </a:r>
            <a:endParaRPr sz="2100"/>
          </a:p>
        </p:txBody>
      </p:sp>
      <p:sp>
        <p:nvSpPr>
          <p:cNvPr id="3" name="Title 2">
            <a:extLst>
              <a:ext uri="{FF2B5EF4-FFF2-40B4-BE49-F238E27FC236}">
                <a16:creationId xmlns:a16="http://schemas.microsoft.com/office/drawing/2014/main" id="{345E76BE-0332-90A1-B554-7D842048417B}"/>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C00000"/>
                </a:solidFill>
                <a:latin typeface="Britannic Bold" panose="020B0903060703020204" pitchFamily="34" charset="77"/>
              </a:rPr>
              <a:t>Speaker Introduction</a:t>
            </a:r>
            <a:endParaRPr lang="en-US" sz="3600" b="1">
              <a:solidFill>
                <a:srgbClr val="C00000"/>
              </a:solidFill>
              <a:latin typeface="Britannic Bold" panose="020B0903060703020204" pitchFamily="34" charset="77"/>
            </a:endParaRPr>
          </a:p>
        </p:txBody>
      </p:sp>
      <p:pic>
        <p:nvPicPr>
          <p:cNvPr id="4" name="Picture 3">
            <a:extLst>
              <a:ext uri="{FF2B5EF4-FFF2-40B4-BE49-F238E27FC236}">
                <a16:creationId xmlns:a16="http://schemas.microsoft.com/office/drawing/2014/main" id="{E8FC7143-9A47-A897-07CD-69A038A94CAC}"/>
              </a:ext>
            </a:extLst>
          </p:cNvPr>
          <p:cNvPicPr>
            <a:picLocks noChangeAspect="1"/>
          </p:cNvPicPr>
          <p:nvPr/>
        </p:nvPicPr>
        <p:blipFill>
          <a:blip r:embed="rId4"/>
          <a:stretch>
            <a:fillRect/>
          </a:stretch>
        </p:blipFill>
        <p:spPr>
          <a:xfrm>
            <a:off x="609600" y="1603375"/>
            <a:ext cx="4165600" cy="4165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hlinkClick r:id="rId3"/>
            <a:extLst>
              <a:ext uri="{FF2B5EF4-FFF2-40B4-BE49-F238E27FC236}">
                <a16:creationId xmlns:a16="http://schemas.microsoft.com/office/drawing/2014/main" id="{6B93DB60-B15D-1BF5-56CB-7F8FC514E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650" y="2306638"/>
            <a:ext cx="5092700" cy="3819525"/>
          </a:xfrm>
          <a:prstGeom prst="rect">
            <a:avLst/>
          </a:prstGeom>
        </p:spPr>
      </p:pic>
      <p:sp>
        <p:nvSpPr>
          <p:cNvPr id="9" name="Title 8">
            <a:extLst>
              <a:ext uri="{FF2B5EF4-FFF2-40B4-BE49-F238E27FC236}">
                <a16:creationId xmlns:a16="http://schemas.microsoft.com/office/drawing/2014/main" id="{BA8E4A32-7F6D-C852-50F0-D9FE2EB24B04}"/>
              </a:ext>
            </a:extLst>
          </p:cNvPr>
          <p:cNvSpPr>
            <a:spLocks noGrp="1"/>
          </p:cNvSpPr>
          <p:nvPr>
            <p:ph type="title"/>
          </p:nvPr>
        </p:nvSpPr>
        <p:spPr/>
        <p:txBody>
          <a:bodyPr/>
          <a:lstStyle/>
          <a:p>
            <a:r>
              <a:rPr lang="en-US" dirty="0"/>
              <a:t>Presentation</a:t>
            </a:r>
          </a:p>
        </p:txBody>
      </p:sp>
      <p:sp>
        <p:nvSpPr>
          <p:cNvPr id="12" name="Content Placeholder 11">
            <a:extLst>
              <a:ext uri="{FF2B5EF4-FFF2-40B4-BE49-F238E27FC236}">
                <a16:creationId xmlns:a16="http://schemas.microsoft.com/office/drawing/2014/main" id="{C30DA662-350A-6932-DB7B-AC29A1C944B8}"/>
              </a:ext>
            </a:extLst>
          </p:cNvPr>
          <p:cNvSpPr>
            <a:spLocks noGrp="1"/>
          </p:cNvSpPr>
          <p:nvPr>
            <p:ph idx="1"/>
          </p:nvPr>
        </p:nvSpPr>
        <p:spPr/>
        <p:txBody>
          <a:bodyPr>
            <a:normAutofit/>
          </a:bodyPr>
          <a:lstStyle/>
          <a:p>
            <a:pPr marL="0" indent="0">
              <a:buNone/>
            </a:pPr>
            <a:r>
              <a:rPr lang="en-US" sz="1800" dirty="0"/>
              <a:t>Access Ronnie Schumann’s recorded presentation on YouTube (</a:t>
            </a:r>
            <a:r>
              <a:rPr lang="en-US" sz="1800" dirty="0">
                <a:hlinkClick r:id="rId3"/>
              </a:rPr>
              <a:t>https://www.youtube.com/watch?v</a:t>
            </a:r>
            <a:r>
              <a:rPr lang="en-US" sz="1800">
                <a:hlinkClick r:id="rId3"/>
              </a:rPr>
              <a:t>=eIWpm7b481s</a:t>
            </a:r>
            <a:r>
              <a:rPr lang="en-US" sz="1800"/>
              <a:t>).</a:t>
            </a:r>
            <a:endParaRPr lang="en-US" sz="1800" dirty="0"/>
          </a:p>
        </p:txBody>
      </p:sp>
    </p:spTree>
    <p:extLst>
      <p:ext uri="{BB962C8B-B14F-4D97-AF65-F5344CB8AC3E}">
        <p14:creationId xmlns:p14="http://schemas.microsoft.com/office/powerpoint/2010/main" val="216375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143000"/>
          </a:xfrm>
        </p:spPr>
        <p:txBody>
          <a:bodyPr/>
          <a:lstStyle/>
          <a:p>
            <a:r>
              <a:rPr lang="en-US" b="1">
                <a:solidFill>
                  <a:srgbClr val="C00000"/>
                </a:solidFill>
                <a:latin typeface="Britannic Bold" panose="020B0903060703020204" pitchFamily="34" charset="77"/>
              </a:rPr>
              <a:t>Future Meeting Dates</a:t>
            </a:r>
          </a:p>
        </p:txBody>
      </p:sp>
      <p:sp>
        <p:nvSpPr>
          <p:cNvPr id="11" name="Content Placeholder 2">
            <a:extLst>
              <a:ext uri="{FF2B5EF4-FFF2-40B4-BE49-F238E27FC236}">
                <a16:creationId xmlns:a16="http://schemas.microsoft.com/office/drawing/2014/main" id="{1B9ADD0E-9F1C-FB42-88B3-7289016050BC}"/>
              </a:ext>
            </a:extLst>
          </p:cNvPr>
          <p:cNvSpPr>
            <a:spLocks noGrp="1"/>
          </p:cNvSpPr>
          <p:nvPr>
            <p:ph idx="1"/>
          </p:nvPr>
        </p:nvSpPr>
        <p:spPr>
          <a:xfrm>
            <a:off x="316635" y="1362485"/>
            <a:ext cx="8370165" cy="369333"/>
          </a:xfrm>
        </p:spPr>
        <p:txBody>
          <a:bodyPr>
            <a:normAutofit lnSpcReduction="10000"/>
          </a:bodyPr>
          <a:lstStyle/>
          <a:p>
            <a:pPr marL="0" indent="0">
              <a:buClr>
                <a:srgbClr val="C00000"/>
              </a:buClr>
              <a:buNone/>
            </a:pPr>
            <a:endParaRPr lang="en-US" sz="2000" i="1"/>
          </a:p>
          <a:p>
            <a:pPr marL="0" indent="0">
              <a:buClr>
                <a:srgbClr val="C00000"/>
              </a:buClr>
              <a:buNone/>
            </a:pPr>
            <a:endParaRPr lang="en-US" sz="2000" i="1"/>
          </a:p>
          <a:p>
            <a:pPr>
              <a:buClr>
                <a:srgbClr val="C00000"/>
              </a:buClr>
              <a:buFont typeface="Wingdings" pitchFamily="2" charset="2"/>
              <a:buChar char="§"/>
            </a:pPr>
            <a:endParaRPr lang="en-US" sz="2000" i="1"/>
          </a:p>
        </p:txBody>
      </p:sp>
      <p:sp>
        <p:nvSpPr>
          <p:cNvPr id="10" name="Rectangle 9">
            <a:extLst>
              <a:ext uri="{FF2B5EF4-FFF2-40B4-BE49-F238E27FC236}">
                <a16:creationId xmlns:a16="http://schemas.microsoft.com/office/drawing/2014/main" id="{A8CC96C0-BABC-BE47-AC0E-85B5BD70CDFC}"/>
              </a:ext>
            </a:extLst>
          </p:cNvPr>
          <p:cNvSpPr/>
          <p:nvPr/>
        </p:nvSpPr>
        <p:spPr>
          <a:xfrm>
            <a:off x="457200" y="1742245"/>
            <a:ext cx="2362200" cy="4277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3rd Friday of every month at 11:00am</a:t>
            </a:r>
          </a:p>
          <a:p>
            <a:pPr algn="ctr"/>
            <a:r>
              <a:rPr lang="en-US" sz="2800" b="1">
                <a:solidFill>
                  <a:schemeClr val="bg1"/>
                </a:solidFill>
              </a:rPr>
              <a:t>CST</a:t>
            </a:r>
          </a:p>
        </p:txBody>
      </p:sp>
      <p:pic>
        <p:nvPicPr>
          <p:cNvPr id="4" name="Picture 3" descr="A picture containing graphical user interface&#10;&#10;Description automatically generated">
            <a:extLst>
              <a:ext uri="{FF2B5EF4-FFF2-40B4-BE49-F238E27FC236}">
                <a16:creationId xmlns:a16="http://schemas.microsoft.com/office/drawing/2014/main" id="{B6F0C29B-0B11-724F-9D72-DB45FD4FD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31817"/>
            <a:ext cx="5837604" cy="4277555"/>
          </a:xfrm>
          <a:prstGeom prst="rect">
            <a:avLst/>
          </a:prstGeom>
        </p:spPr>
      </p:pic>
      <p:sp>
        <p:nvSpPr>
          <p:cNvPr id="14" name="Oval 13">
            <a:extLst>
              <a:ext uri="{FF2B5EF4-FFF2-40B4-BE49-F238E27FC236}">
                <a16:creationId xmlns:a16="http://schemas.microsoft.com/office/drawing/2014/main" id="{0131BDEC-FA59-854B-8C2F-014165DD6712}"/>
              </a:ext>
            </a:extLst>
          </p:cNvPr>
          <p:cNvSpPr/>
          <p:nvPr/>
        </p:nvSpPr>
        <p:spPr>
          <a:xfrm>
            <a:off x="6629400" y="3881022"/>
            <a:ext cx="609600" cy="609600"/>
          </a:xfrm>
          <a:prstGeom prst="ellipse">
            <a:avLst/>
          </a:prstGeom>
          <a:noFill/>
          <a:ln w="952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9426A1-8B53-8D48-B8BA-DA55DE8E2C09}"/>
              </a:ext>
            </a:extLst>
          </p:cNvPr>
          <p:cNvSpPr txBox="1"/>
          <p:nvPr/>
        </p:nvSpPr>
        <p:spPr>
          <a:xfrm>
            <a:off x="6724848" y="4001156"/>
            <a:ext cx="418704" cy="369332"/>
          </a:xfrm>
          <a:prstGeom prst="rect">
            <a:avLst/>
          </a:prstGeom>
          <a:noFill/>
        </p:spPr>
        <p:txBody>
          <a:bodyPr wrap="none" rtlCol="0">
            <a:spAutoFit/>
          </a:bodyPr>
          <a:lstStyle/>
          <a:p>
            <a:r>
              <a:rPr lang="en-US"/>
              <a:t>17</a:t>
            </a:r>
          </a:p>
        </p:txBody>
      </p:sp>
      <p:sp>
        <p:nvSpPr>
          <p:cNvPr id="8" name="TextBox 7">
            <a:extLst>
              <a:ext uri="{FF2B5EF4-FFF2-40B4-BE49-F238E27FC236}">
                <a16:creationId xmlns:a16="http://schemas.microsoft.com/office/drawing/2014/main" id="{C696498D-AF4E-4E0F-BC48-7DE8877F7420}"/>
              </a:ext>
            </a:extLst>
          </p:cNvPr>
          <p:cNvSpPr txBox="1"/>
          <p:nvPr/>
        </p:nvSpPr>
        <p:spPr>
          <a:xfrm>
            <a:off x="6629400" y="2505485"/>
            <a:ext cx="1066800" cy="369332"/>
          </a:xfrm>
          <a:prstGeom prst="rect">
            <a:avLst/>
          </a:prstGeom>
          <a:noFill/>
        </p:spPr>
        <p:txBody>
          <a:bodyPr wrap="square" rtlCol="0">
            <a:spAutoFit/>
          </a:bodyPr>
          <a:lstStyle/>
          <a:p>
            <a:pPr algn="r"/>
            <a:r>
              <a:rPr lang="en-US"/>
              <a:t>March</a:t>
            </a:r>
          </a:p>
        </p:txBody>
      </p:sp>
      <p:sp>
        <p:nvSpPr>
          <p:cNvPr id="3" name="TextBox 2">
            <a:extLst>
              <a:ext uri="{FF2B5EF4-FFF2-40B4-BE49-F238E27FC236}">
                <a16:creationId xmlns:a16="http://schemas.microsoft.com/office/drawing/2014/main" id="{4D4C3491-F64A-BD27-B7B5-A3D51EABBC17}"/>
              </a:ext>
            </a:extLst>
          </p:cNvPr>
          <p:cNvSpPr txBox="1"/>
          <p:nvPr/>
        </p:nvSpPr>
        <p:spPr>
          <a:xfrm>
            <a:off x="3033102" y="1537772"/>
            <a:ext cx="5867400" cy="707886"/>
          </a:xfrm>
          <a:prstGeom prst="rect">
            <a:avLst/>
          </a:prstGeom>
          <a:solidFill>
            <a:schemeClr val="bg1"/>
          </a:solidFill>
        </p:spPr>
        <p:txBody>
          <a:bodyPr wrap="square" rtlCol="0">
            <a:spAutoFit/>
          </a:bodyPr>
          <a:lstStyle/>
          <a:p>
            <a:r>
              <a:rPr lang="en-US" sz="2000" b="1">
                <a:solidFill>
                  <a:srgbClr val="FF0000"/>
                </a:solidFill>
              </a:rPr>
              <a:t>*Join us for the NHERI GSC DEI CONVERGE Modules Workshop on Friday, February 24!</a:t>
            </a:r>
          </a:p>
        </p:txBody>
      </p:sp>
    </p:spTree>
    <p:extLst>
      <p:ext uri="{BB962C8B-B14F-4D97-AF65-F5344CB8AC3E}">
        <p14:creationId xmlns:p14="http://schemas.microsoft.com/office/powerpoint/2010/main" val="713966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143000"/>
          </a:xfrm>
        </p:spPr>
        <p:txBody>
          <a:bodyPr/>
          <a:lstStyle/>
          <a:p>
            <a:r>
              <a:rPr lang="en-US" b="1" dirty="0">
                <a:solidFill>
                  <a:srgbClr val="C00000"/>
                </a:solidFill>
                <a:latin typeface="Britannic Bold" panose="020B0903060703020204" pitchFamily="34" charset="77"/>
              </a:rPr>
              <a:t>Agenda</a:t>
            </a:r>
          </a:p>
        </p:txBody>
      </p:sp>
      <p:sp>
        <p:nvSpPr>
          <p:cNvPr id="11" name="Content Placeholder 2">
            <a:extLst>
              <a:ext uri="{FF2B5EF4-FFF2-40B4-BE49-F238E27FC236}">
                <a16:creationId xmlns:a16="http://schemas.microsoft.com/office/drawing/2014/main" id="{1B9ADD0E-9F1C-FB42-88B3-7289016050BC}"/>
              </a:ext>
            </a:extLst>
          </p:cNvPr>
          <p:cNvSpPr>
            <a:spLocks noGrp="1"/>
          </p:cNvSpPr>
          <p:nvPr>
            <p:ph idx="1"/>
          </p:nvPr>
        </p:nvSpPr>
        <p:spPr>
          <a:xfrm>
            <a:off x="228600" y="1752600"/>
            <a:ext cx="8686800" cy="4267200"/>
          </a:xfrm>
        </p:spPr>
        <p:txBody>
          <a:bodyPr anchor="ctr">
            <a:noAutofit/>
          </a:bodyPr>
          <a:lstStyle/>
          <a:p>
            <a:pPr marL="0" indent="0">
              <a:spcBef>
                <a:spcPts val="800"/>
              </a:spcBef>
              <a:buNone/>
            </a:pPr>
            <a:r>
              <a:rPr lang="en-US" sz="3600" b="1" dirty="0"/>
              <a:t>12:00-12:04	</a:t>
            </a:r>
            <a:r>
              <a:rPr lang="en-US" sz="3600" dirty="0"/>
              <a:t>Welcome &amp; Announcements</a:t>
            </a:r>
            <a:r>
              <a:rPr lang="en-US" sz="3600" b="1" dirty="0"/>
              <a:t>	</a:t>
            </a:r>
            <a:endParaRPr lang="en-US" sz="3600" dirty="0"/>
          </a:p>
          <a:p>
            <a:pPr marL="0" indent="0">
              <a:spcBef>
                <a:spcPts val="800"/>
              </a:spcBef>
              <a:buNone/>
            </a:pPr>
            <a:r>
              <a:rPr lang="en-US" sz="3600" b="1" dirty="0"/>
              <a:t>12:04-12:08	</a:t>
            </a:r>
            <a:r>
              <a:rPr lang="en-US" sz="3600" dirty="0"/>
              <a:t>NHERI GSC Election</a:t>
            </a:r>
          </a:p>
          <a:p>
            <a:pPr marL="0" indent="0">
              <a:spcBef>
                <a:spcPts val="800"/>
              </a:spcBef>
              <a:buNone/>
            </a:pPr>
            <a:r>
              <a:rPr lang="en-US" sz="3600" b="1" dirty="0"/>
              <a:t>12:08-12:38	</a:t>
            </a:r>
            <a:r>
              <a:rPr lang="en-US" sz="3600" dirty="0"/>
              <a:t>Dr. Ron Schumann</a:t>
            </a:r>
          </a:p>
          <a:p>
            <a:pPr marL="0" indent="0">
              <a:spcBef>
                <a:spcPts val="800"/>
              </a:spcBef>
              <a:buNone/>
            </a:pPr>
            <a:r>
              <a:rPr lang="en-US" sz="3600" b="1" dirty="0"/>
              <a:t>12:38-12:58	</a:t>
            </a:r>
            <a:r>
              <a:rPr lang="en-US" sz="3600" dirty="0"/>
              <a:t>Breakout Rooms</a:t>
            </a:r>
          </a:p>
          <a:p>
            <a:pPr marL="0" indent="0">
              <a:spcBef>
                <a:spcPts val="800"/>
              </a:spcBef>
              <a:buNone/>
            </a:pPr>
            <a:r>
              <a:rPr lang="en-US" sz="3600" b="1" dirty="0"/>
              <a:t>12:58-1:00 </a:t>
            </a:r>
            <a:r>
              <a:rPr lang="en-US" sz="3600" dirty="0"/>
              <a:t>	Wrap up</a:t>
            </a:r>
          </a:p>
        </p:txBody>
      </p:sp>
    </p:spTree>
    <p:extLst>
      <p:ext uri="{BB962C8B-B14F-4D97-AF65-F5344CB8AC3E}">
        <p14:creationId xmlns:p14="http://schemas.microsoft.com/office/powerpoint/2010/main" val="220075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1A86DC-8C4C-5F29-4FCB-E908CAC2C896}"/>
              </a:ext>
            </a:extLst>
          </p:cNvPr>
          <p:cNvPicPr>
            <a:picLocks noChangeAspect="1"/>
          </p:cNvPicPr>
          <p:nvPr/>
        </p:nvPicPr>
        <p:blipFill>
          <a:blip r:embed="rId3">
            <a:alphaModFix amt="10000"/>
          </a:blip>
          <a:stretch>
            <a:fillRect/>
          </a:stretch>
        </p:blipFill>
        <p:spPr>
          <a:xfrm>
            <a:off x="3222625" y="2840723"/>
            <a:ext cx="2698750" cy="3287817"/>
          </a:xfrm>
          <a:prstGeom prst="rect">
            <a:avLst/>
          </a:prstGeom>
        </p:spPr>
      </p:pic>
      <p:pic>
        <p:nvPicPr>
          <p:cNvPr id="10" name="Picture 9">
            <a:extLst>
              <a:ext uri="{FF2B5EF4-FFF2-40B4-BE49-F238E27FC236}">
                <a16:creationId xmlns:a16="http://schemas.microsoft.com/office/drawing/2014/main" id="{5337DB0C-2ECF-A36A-C40C-8F171FCF894C}"/>
              </a:ext>
            </a:extLst>
          </p:cNvPr>
          <p:cNvPicPr>
            <a:picLocks noChangeAspect="1"/>
          </p:cNvPicPr>
          <p:nvPr/>
        </p:nvPicPr>
        <p:blipFill>
          <a:blip r:embed="rId4">
            <a:alphaModFix amt="10000"/>
          </a:blip>
          <a:stretch>
            <a:fillRect/>
          </a:stretch>
        </p:blipFill>
        <p:spPr>
          <a:xfrm>
            <a:off x="25078" y="152400"/>
            <a:ext cx="9144000" cy="3048000"/>
          </a:xfrm>
          <a:prstGeom prst="rect">
            <a:avLst/>
          </a:prstGeom>
        </p:spPr>
      </p:pic>
      <p:sp>
        <p:nvSpPr>
          <p:cNvPr id="3" name="Title 2">
            <a:extLst>
              <a:ext uri="{FF2B5EF4-FFF2-40B4-BE49-F238E27FC236}">
                <a16:creationId xmlns:a16="http://schemas.microsoft.com/office/drawing/2014/main" id="{9CCE0501-F8B7-7041-BB0E-C402BE751EAF}"/>
              </a:ext>
            </a:extLst>
          </p:cNvPr>
          <p:cNvSpPr>
            <a:spLocks noGrp="1"/>
          </p:cNvSpPr>
          <p:nvPr>
            <p:ph type="title"/>
          </p:nvPr>
        </p:nvSpPr>
        <p:spPr>
          <a:xfrm>
            <a:off x="368300" y="266697"/>
            <a:ext cx="8229600" cy="1143000"/>
          </a:xfrm>
        </p:spPr>
        <p:txBody>
          <a:bodyPr>
            <a:normAutofit/>
          </a:bodyPr>
          <a:lstStyle/>
          <a:p>
            <a:r>
              <a:rPr lang="en-US" b="1" dirty="0">
                <a:solidFill>
                  <a:srgbClr val="C00000"/>
                </a:solidFill>
                <a:latin typeface="Britannic Bold" panose="020B0903060703020204" pitchFamily="34" charset="77"/>
              </a:rPr>
              <a:t>Welcome New Members</a:t>
            </a:r>
            <a:endParaRPr lang="en-US" sz="3600" b="1" dirty="0">
              <a:solidFill>
                <a:srgbClr val="C00000"/>
              </a:solidFill>
              <a:latin typeface="Britannic Bold" panose="020B0903060703020204" pitchFamily="34" charset="77"/>
            </a:endParaRPr>
          </a:p>
        </p:txBody>
      </p:sp>
      <p:graphicFrame>
        <p:nvGraphicFramePr>
          <p:cNvPr id="2" name="Content Placeholder 13">
            <a:extLst>
              <a:ext uri="{FF2B5EF4-FFF2-40B4-BE49-F238E27FC236}">
                <a16:creationId xmlns:a16="http://schemas.microsoft.com/office/drawing/2014/main" id="{B287F530-2981-CDC0-FCC3-C4C241FDD4AD}"/>
              </a:ext>
            </a:extLst>
          </p:cNvPr>
          <p:cNvGraphicFramePr>
            <a:graphicFrameLocks/>
          </p:cNvGraphicFramePr>
          <p:nvPr>
            <p:extLst>
              <p:ext uri="{D42A27DB-BD31-4B8C-83A1-F6EECF244321}">
                <p14:modId xmlns:p14="http://schemas.microsoft.com/office/powerpoint/2010/main" val="4219147910"/>
              </p:ext>
            </p:extLst>
          </p:nvPr>
        </p:nvGraphicFramePr>
        <p:xfrm>
          <a:off x="538473" y="2133600"/>
          <a:ext cx="3886200" cy="2923083"/>
        </p:xfrm>
        <a:graphic>
          <a:graphicData uri="http://schemas.openxmlformats.org/drawingml/2006/table">
            <a:tbl>
              <a:tblPr/>
              <a:tblGrid>
                <a:gridCol w="1899992">
                  <a:extLst>
                    <a:ext uri="{9D8B030D-6E8A-4147-A177-3AD203B41FA5}">
                      <a16:colId xmlns:a16="http://schemas.microsoft.com/office/drawing/2014/main" val="3786578910"/>
                    </a:ext>
                  </a:extLst>
                </a:gridCol>
                <a:gridCol w="1986208">
                  <a:extLst>
                    <a:ext uri="{9D8B030D-6E8A-4147-A177-3AD203B41FA5}">
                      <a16:colId xmlns:a16="http://schemas.microsoft.com/office/drawing/2014/main" val="576160375"/>
                    </a:ext>
                  </a:extLst>
                </a:gridCol>
              </a:tblGrid>
              <a:tr h="324787">
                <a:tc>
                  <a:txBody>
                    <a:bodyPr/>
                    <a:lstStyle/>
                    <a:p>
                      <a:r>
                        <a:rPr lang="en-US" sz="2000" dirty="0">
                          <a:solidFill>
                            <a:schemeClr val="tx1"/>
                          </a:solidFill>
                          <a:effectLst/>
                          <a:latin typeface=".AppleSystemUIFont"/>
                        </a:rPr>
                        <a:t>Peter</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a:solidFill>
                            <a:schemeClr val="tx1"/>
                          </a:solidFill>
                          <a:effectLst/>
                          <a:latin typeface=".AppleSystemUIFont"/>
                        </a:rPr>
                        <a:t>Ogunjinmi</a:t>
                      </a:r>
                      <a:endParaRPr lang="en-US" sz="2000" dirty="0">
                        <a:solidFill>
                          <a:schemeClr val="tx1"/>
                        </a:solidFill>
                        <a:effectLst/>
                        <a:latin typeface=".AppleSystemUIFont"/>
                      </a:endParaRP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9658153"/>
                  </a:ext>
                </a:extLst>
              </a:tr>
              <a:tr h="324787">
                <a:tc>
                  <a:txBody>
                    <a:bodyPr/>
                    <a:lstStyle/>
                    <a:p>
                      <a:r>
                        <a:rPr lang="en-US" sz="2000" dirty="0" err="1">
                          <a:solidFill>
                            <a:schemeClr val="tx1"/>
                          </a:solidFill>
                          <a:effectLst/>
                          <a:latin typeface=".AppleSystemUIFont"/>
                        </a:rPr>
                        <a:t>Wrya</a:t>
                      </a:r>
                      <a:endParaRPr lang="en-US" sz="2000">
                        <a:solidFill>
                          <a:schemeClr val="tx1"/>
                        </a:solidFill>
                        <a:effectLst/>
                        <a:latin typeface=".AppleSystemUIFont"/>
                      </a:endParaRP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Abdullah</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0405642"/>
                  </a:ext>
                </a:extLst>
              </a:tr>
              <a:tr h="324787">
                <a:tc>
                  <a:txBody>
                    <a:bodyPr/>
                    <a:lstStyle/>
                    <a:p>
                      <a:r>
                        <a:rPr lang="en-US" sz="2000" dirty="0">
                          <a:solidFill>
                            <a:schemeClr val="tx1"/>
                          </a:solidFill>
                          <a:effectLst/>
                          <a:latin typeface=".AppleSystemUIFont"/>
                        </a:rPr>
                        <a:t>Musawer Ahmad</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Saqif</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332171"/>
                  </a:ext>
                </a:extLst>
              </a:tr>
              <a:tr h="324787">
                <a:tc>
                  <a:txBody>
                    <a:bodyPr/>
                    <a:lstStyle/>
                    <a:p>
                      <a:r>
                        <a:rPr lang="en-US" sz="2000" dirty="0">
                          <a:solidFill>
                            <a:schemeClr val="tx1"/>
                          </a:solidFill>
                          <a:effectLst/>
                          <a:latin typeface=".AppleSystemUIFont"/>
                        </a:rPr>
                        <a:t>Mariko</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Polk</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0808743"/>
                  </a:ext>
                </a:extLst>
              </a:tr>
              <a:tr h="324787">
                <a:tc>
                  <a:txBody>
                    <a:bodyPr/>
                    <a:lstStyle/>
                    <a:p>
                      <a:r>
                        <a:rPr lang="en-US" sz="2000" dirty="0">
                          <a:solidFill>
                            <a:schemeClr val="tx1"/>
                          </a:solidFill>
                          <a:effectLst/>
                          <a:latin typeface=".AppleSystemUIFont"/>
                        </a:rPr>
                        <a:t>Waqas</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Iqbal</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30481"/>
                  </a:ext>
                </a:extLst>
              </a:tr>
              <a:tr h="324787">
                <a:tc>
                  <a:txBody>
                    <a:bodyPr/>
                    <a:lstStyle/>
                    <a:p>
                      <a:r>
                        <a:rPr lang="en-US" sz="2000" dirty="0">
                          <a:solidFill>
                            <a:schemeClr val="tx1"/>
                          </a:solidFill>
                          <a:effectLst/>
                          <a:latin typeface=".AppleSystemUIFont"/>
                        </a:rPr>
                        <a:t>Kashif</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Salman</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3448922"/>
                  </a:ext>
                </a:extLst>
              </a:tr>
              <a:tr h="324787">
                <a:tc>
                  <a:txBody>
                    <a:bodyPr/>
                    <a:lstStyle/>
                    <a:p>
                      <a:r>
                        <a:rPr lang="en-US" sz="2000" dirty="0">
                          <a:solidFill>
                            <a:schemeClr val="tx1"/>
                          </a:solidFill>
                          <a:effectLst/>
                          <a:latin typeface=".AppleSystemUIFont"/>
                        </a:rPr>
                        <a:t>Hussam</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Mahmoud</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1300824"/>
                  </a:ext>
                </a:extLst>
              </a:tr>
              <a:tr h="324787">
                <a:tc>
                  <a:txBody>
                    <a:bodyPr/>
                    <a:lstStyle/>
                    <a:p>
                      <a:r>
                        <a:rPr lang="en-US" sz="2000" dirty="0">
                          <a:solidFill>
                            <a:schemeClr val="tx1"/>
                          </a:solidFill>
                          <a:effectLst/>
                          <a:latin typeface=".AppleSystemUIFont"/>
                        </a:rPr>
                        <a:t>Soolmaz</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Khoshkalam</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4540352"/>
                  </a:ext>
                </a:extLst>
              </a:tr>
              <a:tr h="324787">
                <a:tc>
                  <a:txBody>
                    <a:bodyPr/>
                    <a:lstStyle/>
                    <a:p>
                      <a:r>
                        <a:rPr lang="en-US" sz="2000" dirty="0">
                          <a:solidFill>
                            <a:schemeClr val="tx1"/>
                          </a:solidFill>
                          <a:effectLst/>
                          <a:latin typeface=".AppleSystemUIFont"/>
                        </a:rPr>
                        <a:t>Tahereh</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Torabi</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443834"/>
                  </a:ext>
                </a:extLst>
              </a:tr>
            </a:tbl>
          </a:graphicData>
        </a:graphic>
      </p:graphicFrame>
      <p:graphicFrame>
        <p:nvGraphicFramePr>
          <p:cNvPr id="4" name="Table 3">
            <a:extLst>
              <a:ext uri="{FF2B5EF4-FFF2-40B4-BE49-F238E27FC236}">
                <a16:creationId xmlns:a16="http://schemas.microsoft.com/office/drawing/2014/main" id="{5F747F3D-A3C5-961F-A5E1-1884BC69761D}"/>
              </a:ext>
            </a:extLst>
          </p:cNvPr>
          <p:cNvGraphicFramePr>
            <a:graphicFrameLocks noGrp="1"/>
          </p:cNvGraphicFramePr>
          <p:nvPr>
            <p:extLst>
              <p:ext uri="{D42A27DB-BD31-4B8C-83A1-F6EECF244321}">
                <p14:modId xmlns:p14="http://schemas.microsoft.com/office/powerpoint/2010/main" val="239661170"/>
              </p:ext>
            </p:extLst>
          </p:nvPr>
        </p:nvGraphicFramePr>
        <p:xfrm>
          <a:off x="4840328" y="2166392"/>
          <a:ext cx="3886200" cy="2525216"/>
        </p:xfrm>
        <a:graphic>
          <a:graphicData uri="http://schemas.openxmlformats.org/drawingml/2006/table">
            <a:tbl>
              <a:tblPr/>
              <a:tblGrid>
                <a:gridCol w="1899992">
                  <a:extLst>
                    <a:ext uri="{9D8B030D-6E8A-4147-A177-3AD203B41FA5}">
                      <a16:colId xmlns:a16="http://schemas.microsoft.com/office/drawing/2014/main" val="1483707922"/>
                    </a:ext>
                  </a:extLst>
                </a:gridCol>
                <a:gridCol w="1986208">
                  <a:extLst>
                    <a:ext uri="{9D8B030D-6E8A-4147-A177-3AD203B41FA5}">
                      <a16:colId xmlns:a16="http://schemas.microsoft.com/office/drawing/2014/main" val="3797760603"/>
                    </a:ext>
                  </a:extLst>
                </a:gridCol>
              </a:tblGrid>
              <a:tr h="324787">
                <a:tc>
                  <a:txBody>
                    <a:bodyPr/>
                    <a:lstStyle/>
                    <a:p>
                      <a:r>
                        <a:rPr lang="en-US" sz="2000" dirty="0">
                          <a:solidFill>
                            <a:schemeClr val="tx1"/>
                          </a:solidFill>
                          <a:effectLst/>
                          <a:latin typeface=".AppleSystemUIFont"/>
                        </a:rPr>
                        <a:t>Adithya</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Salil Nair</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8705741"/>
                  </a:ext>
                </a:extLst>
              </a:tr>
              <a:tr h="1244338">
                <a:tc>
                  <a:txBody>
                    <a:bodyPr/>
                    <a:lstStyle/>
                    <a:p>
                      <a:r>
                        <a:rPr lang="en-US" sz="2000" dirty="0">
                          <a:solidFill>
                            <a:schemeClr val="tx1"/>
                          </a:solidFill>
                          <a:effectLst/>
                          <a:latin typeface=".AppleSystemUIFont"/>
                        </a:rPr>
                        <a:t>Beeior</a:t>
                      </a:r>
                    </a:p>
                    <a:p>
                      <a:r>
                        <a:rPr lang="en-US" sz="2000" dirty="0">
                          <a:solidFill>
                            <a:schemeClr val="tx1"/>
                          </a:solidFill>
                          <a:effectLst/>
                          <a:latin typeface=".AppleSystemUIFont"/>
                        </a:rPr>
                        <a:t>Vincent</a:t>
                      </a:r>
                    </a:p>
                    <a:p>
                      <a:r>
                        <a:rPr lang="en-US" sz="2000" dirty="0">
                          <a:solidFill>
                            <a:schemeClr val="tx1"/>
                          </a:solidFill>
                          <a:effectLst/>
                          <a:latin typeface=".AppleSystemUIFont"/>
                        </a:rPr>
                        <a:t>Jasmine</a:t>
                      </a:r>
                    </a:p>
                    <a:p>
                      <a:r>
                        <a:rPr lang="en-US" sz="2000" dirty="0">
                          <a:solidFill>
                            <a:schemeClr val="tx1"/>
                          </a:solidFill>
                          <a:effectLst/>
                          <a:latin typeface=".AppleSystemUIFont"/>
                        </a:rPr>
                        <a:t>Sergio</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Labar</a:t>
                      </a:r>
                    </a:p>
                    <a:p>
                      <a:r>
                        <a:rPr lang="en-US" sz="2000" dirty="0">
                          <a:solidFill>
                            <a:schemeClr val="tx1"/>
                          </a:solidFill>
                          <a:effectLst/>
                          <a:latin typeface=".AppleSystemUIFont"/>
                        </a:rPr>
                        <a:t>Davidson</a:t>
                      </a:r>
                    </a:p>
                    <a:p>
                      <a:r>
                        <a:rPr lang="en-US" sz="2000" dirty="0">
                          <a:solidFill>
                            <a:schemeClr val="tx1"/>
                          </a:solidFill>
                          <a:effectLst/>
                          <a:latin typeface=".AppleSystemUIFont"/>
                        </a:rPr>
                        <a:t>Davidson</a:t>
                      </a:r>
                    </a:p>
                    <a:p>
                      <a:r>
                        <a:rPr lang="en-US" sz="2000" dirty="0">
                          <a:solidFill>
                            <a:schemeClr val="tx1"/>
                          </a:solidFill>
                          <a:effectLst/>
                          <a:latin typeface=".AppleSystemUIFont"/>
                        </a:rPr>
                        <a:t>García Mejía</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3811668"/>
                  </a:ext>
                </a:extLst>
              </a:tr>
              <a:tr h="324787">
                <a:tc>
                  <a:txBody>
                    <a:bodyPr/>
                    <a:lstStyle/>
                    <a:p>
                      <a:r>
                        <a:rPr lang="en-US" sz="2000" dirty="0">
                          <a:solidFill>
                            <a:schemeClr val="tx1"/>
                          </a:solidFill>
                          <a:effectLst/>
                          <a:latin typeface=".AppleSystemUIFont"/>
                        </a:rPr>
                        <a:t>MohammadAli </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effectLst/>
                          <a:latin typeface=".AppleSystemUIFont"/>
                        </a:rPr>
                        <a:t>Izadifar</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2419481"/>
                  </a:ext>
                </a:extLst>
              </a:tr>
              <a:tr h="631304">
                <a:tc>
                  <a:txBody>
                    <a:bodyPr/>
                    <a:lstStyle/>
                    <a:p>
                      <a:r>
                        <a:rPr lang="en-US" sz="2000" dirty="0">
                          <a:solidFill>
                            <a:schemeClr val="tx1"/>
                          </a:solidFill>
                          <a:effectLst/>
                          <a:latin typeface=".AppleSystemUIFont"/>
                        </a:rPr>
                        <a:t>Vahid</a:t>
                      </a:r>
                    </a:p>
                    <a:p>
                      <a:r>
                        <a:rPr lang="en-US" sz="2000" dirty="0">
                          <a:solidFill>
                            <a:schemeClr val="tx1"/>
                          </a:solidFill>
                          <a:effectLst/>
                          <a:latin typeface=".AppleSystemUIFont"/>
                        </a:rPr>
                        <a:t>Shayan</a:t>
                      </a:r>
                    </a:p>
                  </a:txBody>
                  <a:tcPr marL="45420" marR="45420" marT="9084" marB="9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Calibri" panose="020F0502020204030204" pitchFamily="34" charset="0"/>
                        </a:rPr>
                        <a:t>Shafaie</a:t>
                      </a:r>
                    </a:p>
                    <a:p>
                      <a:pPr algn="l" fontAlgn="b"/>
                      <a:r>
                        <a:rPr lang="en-US" sz="2000" b="0" i="0" u="none" strike="noStrike" dirty="0">
                          <a:solidFill>
                            <a:srgbClr val="000000"/>
                          </a:solidFill>
                          <a:effectLst/>
                          <a:latin typeface="Calibri" panose="020F0502020204030204" pitchFamily="34" charset="0"/>
                        </a:rPr>
                        <a:t>Razi</a:t>
                      </a:r>
                    </a:p>
                  </a:txBody>
                  <a:tcPr marL="9525" marR="9525" marT="952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590952"/>
                  </a:ext>
                </a:extLst>
              </a:tr>
            </a:tbl>
          </a:graphicData>
        </a:graphic>
      </p:graphicFrame>
      <p:sp>
        <p:nvSpPr>
          <p:cNvPr id="5" name="TextBox 4">
            <a:extLst>
              <a:ext uri="{FF2B5EF4-FFF2-40B4-BE49-F238E27FC236}">
                <a16:creationId xmlns:a16="http://schemas.microsoft.com/office/drawing/2014/main" id="{5ABE8D52-D570-7700-C3F1-08048811C30A}"/>
              </a:ext>
            </a:extLst>
          </p:cNvPr>
          <p:cNvSpPr txBox="1"/>
          <p:nvPr/>
        </p:nvSpPr>
        <p:spPr>
          <a:xfrm>
            <a:off x="441221" y="5392556"/>
            <a:ext cx="8156679" cy="400110"/>
          </a:xfrm>
          <a:prstGeom prst="rect">
            <a:avLst/>
          </a:prstGeom>
          <a:noFill/>
        </p:spPr>
        <p:txBody>
          <a:bodyPr wrap="square" rtlCol="0">
            <a:spAutoFit/>
          </a:bodyPr>
          <a:lstStyle/>
          <a:p>
            <a:r>
              <a:rPr lang="en-US" sz="2000" dirty="0"/>
              <a:t>*Reach out to </a:t>
            </a:r>
            <a:r>
              <a:rPr lang="en-US" sz="2000" dirty="0">
                <a:hlinkClick r:id="rId5"/>
              </a:rPr>
              <a:t>Faith Nenanya </a:t>
            </a:r>
            <a:r>
              <a:rPr lang="en-US" sz="2000" dirty="0"/>
              <a:t>and </a:t>
            </a:r>
            <a:r>
              <a:rPr lang="en-US" sz="2000" dirty="0">
                <a:hlinkClick r:id="rId6"/>
              </a:rPr>
              <a:t>Sasan Dolati </a:t>
            </a:r>
            <a:r>
              <a:rPr lang="en-US" sz="2000" dirty="0"/>
              <a:t>to learn how to get involved!</a:t>
            </a:r>
          </a:p>
        </p:txBody>
      </p:sp>
    </p:spTree>
    <p:extLst>
      <p:ext uri="{BB962C8B-B14F-4D97-AF65-F5344CB8AC3E}">
        <p14:creationId xmlns:p14="http://schemas.microsoft.com/office/powerpoint/2010/main" val="1150261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3984DD-7BB9-114A-9B7D-F51760DEBEEC}"/>
              </a:ext>
            </a:extLst>
          </p:cNvPr>
          <p:cNvSpPr/>
          <p:nvPr/>
        </p:nvSpPr>
        <p:spPr>
          <a:xfrm>
            <a:off x="939801" y="2590800"/>
            <a:ext cx="3429000" cy="3352800"/>
          </a:xfrm>
          <a:prstGeom prst="rect">
            <a:avLst/>
          </a:prstGeom>
          <a:solidFill>
            <a:srgbClr val="136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June </a:t>
            </a:r>
          </a:p>
          <a:p>
            <a:pPr algn="ctr"/>
            <a:r>
              <a:rPr lang="en-US" sz="6000" b="1" dirty="0"/>
              <a:t>21-23</a:t>
            </a:r>
          </a:p>
        </p:txBody>
      </p:sp>
      <p:pic>
        <p:nvPicPr>
          <p:cNvPr id="7" name="Picture 6" descr="Qr code&#10;&#10;Description automatically generated">
            <a:extLst>
              <a:ext uri="{FF2B5EF4-FFF2-40B4-BE49-F238E27FC236}">
                <a16:creationId xmlns:a16="http://schemas.microsoft.com/office/drawing/2014/main" id="{7F63235E-6A62-EDA4-366F-1B00676FC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799" y="2514600"/>
            <a:ext cx="3581400" cy="3581400"/>
          </a:xfrm>
          <a:prstGeom prst="rect">
            <a:avLst/>
          </a:prstGeom>
        </p:spPr>
      </p:pic>
      <p:sp>
        <p:nvSpPr>
          <p:cNvPr id="8" name="TextBox 7">
            <a:extLst>
              <a:ext uri="{FF2B5EF4-FFF2-40B4-BE49-F238E27FC236}">
                <a16:creationId xmlns:a16="http://schemas.microsoft.com/office/drawing/2014/main" id="{36253C71-71D1-9020-2375-D7C1D6AA5956}"/>
              </a:ext>
            </a:extLst>
          </p:cNvPr>
          <p:cNvSpPr txBox="1"/>
          <p:nvPr/>
        </p:nvSpPr>
        <p:spPr>
          <a:xfrm>
            <a:off x="673100" y="1345049"/>
            <a:ext cx="7924800" cy="1169551"/>
          </a:xfrm>
          <a:prstGeom prst="rect">
            <a:avLst/>
          </a:prstGeom>
          <a:noFill/>
        </p:spPr>
        <p:txBody>
          <a:bodyPr wrap="square" rtlCol="0">
            <a:spAutoFit/>
          </a:bodyPr>
          <a:lstStyle/>
          <a:p>
            <a:r>
              <a:rPr lang="en-US" sz="1400" b="0" i="0" u="none" strike="noStrike" dirty="0">
                <a:solidFill>
                  <a:srgbClr val="333333"/>
                </a:solidFill>
                <a:effectLst/>
                <a:latin typeface="Helvetica Neue" panose="02000503000000020004" pitchFamily="2" charset="0"/>
              </a:rPr>
              <a:t>The NHERI Summer Institute is a free event to learn more about the Natural Hazards Engineering Research Infrastructure (NHERI) community. During the three-day Institute participants will meet with NHERI site representatives, K-12 educators, NSF CAREER Awardees, and a program director from the National Science Foundation (NSF). </a:t>
            </a:r>
            <a:r>
              <a:rPr lang="en-US" sz="1400" b="1" i="1" u="none" strike="noStrike" dirty="0">
                <a:solidFill>
                  <a:srgbClr val="333333"/>
                </a:solidFill>
                <a:effectLst/>
                <a:latin typeface="Helvetica Neue" panose="02000503000000020004" pitchFamily="2" charset="0"/>
              </a:rPr>
              <a:t>Ten NHERI GSC will be selected to attend. </a:t>
            </a:r>
            <a:r>
              <a:rPr lang="en-US" sz="1400" b="1" i="1" u="none" strike="noStrike" dirty="0">
                <a:solidFill>
                  <a:srgbClr val="C00000"/>
                </a:solidFill>
                <a:effectLst/>
                <a:latin typeface="Helvetica Neue" panose="02000503000000020004" pitchFamily="2" charset="0"/>
              </a:rPr>
              <a:t>DEADLINE IS FRIDAY, FEBRUARY 24, 2023!</a:t>
            </a:r>
            <a:endParaRPr lang="en-US" sz="1400" b="1" i="1" dirty="0">
              <a:solidFill>
                <a:srgbClr val="C00000"/>
              </a:solidFill>
            </a:endParaRPr>
          </a:p>
        </p:txBody>
      </p:sp>
      <p:sp>
        <p:nvSpPr>
          <p:cNvPr id="10" name="TextBox 9">
            <a:extLst>
              <a:ext uri="{FF2B5EF4-FFF2-40B4-BE49-F238E27FC236}">
                <a16:creationId xmlns:a16="http://schemas.microsoft.com/office/drawing/2014/main" id="{A7485E03-EF56-3478-E6CB-955C4D0712D7}"/>
              </a:ext>
            </a:extLst>
          </p:cNvPr>
          <p:cNvSpPr txBox="1"/>
          <p:nvPr/>
        </p:nvSpPr>
        <p:spPr>
          <a:xfrm>
            <a:off x="1981200" y="5955268"/>
            <a:ext cx="4265527" cy="369332"/>
          </a:xfrm>
          <a:prstGeom prst="rect">
            <a:avLst/>
          </a:prstGeom>
          <a:noFill/>
        </p:spPr>
        <p:txBody>
          <a:bodyPr wrap="none" rtlCol="0">
            <a:spAutoFit/>
          </a:bodyPr>
          <a:lstStyle/>
          <a:p>
            <a:r>
              <a:rPr lang="en-US" dirty="0">
                <a:hlinkClick r:id="rId4"/>
              </a:rPr>
              <a:t>https://bit.ly/2023NHERI_SummerInstitute</a:t>
            </a:r>
            <a:r>
              <a:rPr lang="en-US" dirty="0"/>
              <a:t> </a:t>
            </a:r>
          </a:p>
        </p:txBody>
      </p:sp>
      <p:sp>
        <p:nvSpPr>
          <p:cNvPr id="2" name="Title 2">
            <a:extLst>
              <a:ext uri="{FF2B5EF4-FFF2-40B4-BE49-F238E27FC236}">
                <a16:creationId xmlns:a16="http://schemas.microsoft.com/office/drawing/2014/main" id="{D44D7FBD-4776-84BB-A193-765A39AEC29B}"/>
              </a:ext>
            </a:extLst>
          </p:cNvPr>
          <p:cNvSpPr txBox="1">
            <a:spLocks/>
          </p:cNvSpPr>
          <p:nvPr/>
        </p:nvSpPr>
        <p:spPr>
          <a:xfrm>
            <a:off x="368300" y="26669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00000"/>
                </a:solidFill>
                <a:latin typeface="Britannic Bold" panose="020B0903060703020204" pitchFamily="34" charset="77"/>
              </a:rPr>
              <a:t>NHERI Summer Institute</a:t>
            </a:r>
            <a:endParaRPr lang="en-US" sz="3600" b="1" dirty="0">
              <a:solidFill>
                <a:srgbClr val="C00000"/>
              </a:solidFill>
              <a:latin typeface="Britannic Bold" panose="020B0903060703020204" pitchFamily="34" charset="77"/>
            </a:endParaRPr>
          </a:p>
        </p:txBody>
      </p:sp>
    </p:spTree>
    <p:extLst>
      <p:ext uri="{BB962C8B-B14F-4D97-AF65-F5344CB8AC3E}">
        <p14:creationId xmlns:p14="http://schemas.microsoft.com/office/powerpoint/2010/main" val="251245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11703FFC-67E4-7626-E248-ED4A8D57F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8915400" cy="5111236"/>
          </a:xfrm>
          <a:prstGeom prst="rect">
            <a:avLst/>
          </a:prstGeom>
        </p:spPr>
      </p:pic>
      <p:sp>
        <p:nvSpPr>
          <p:cNvPr id="11" name="Title 2">
            <a:extLst>
              <a:ext uri="{FF2B5EF4-FFF2-40B4-BE49-F238E27FC236}">
                <a16:creationId xmlns:a16="http://schemas.microsoft.com/office/drawing/2014/main" id="{ABFE116C-234D-B76F-4D38-A2DD7B50B550}"/>
              </a:ext>
            </a:extLst>
          </p:cNvPr>
          <p:cNvSpPr txBox="1">
            <a:spLocks/>
          </p:cNvSpPr>
          <p:nvPr/>
        </p:nvSpPr>
        <p:spPr>
          <a:xfrm>
            <a:off x="368300" y="26669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C00000"/>
                </a:solidFill>
                <a:latin typeface="Britannic Bold" panose="020B0903060703020204" pitchFamily="34" charset="77"/>
              </a:rPr>
              <a:t>NHERI GSC Mini-Conference</a:t>
            </a:r>
            <a:endParaRPr lang="en-US" sz="3600" b="1">
              <a:solidFill>
                <a:srgbClr val="C00000"/>
              </a:solidFill>
              <a:latin typeface="Britannic Bold" panose="020B0903060703020204" pitchFamily="34" charset="77"/>
            </a:endParaRPr>
          </a:p>
        </p:txBody>
      </p:sp>
      <p:sp>
        <p:nvSpPr>
          <p:cNvPr id="2" name="TextBox 1">
            <a:extLst>
              <a:ext uri="{FF2B5EF4-FFF2-40B4-BE49-F238E27FC236}">
                <a16:creationId xmlns:a16="http://schemas.microsoft.com/office/drawing/2014/main" id="{AF4AFC34-953B-B57E-E521-637BB3B3D065}"/>
              </a:ext>
            </a:extLst>
          </p:cNvPr>
          <p:cNvSpPr txBox="1"/>
          <p:nvPr/>
        </p:nvSpPr>
        <p:spPr>
          <a:xfrm>
            <a:off x="5181600" y="4953000"/>
            <a:ext cx="1192891" cy="276999"/>
          </a:xfrm>
          <a:prstGeom prst="rect">
            <a:avLst/>
          </a:prstGeom>
          <a:solidFill>
            <a:schemeClr val="bg1"/>
          </a:solidFill>
        </p:spPr>
        <p:txBody>
          <a:bodyPr wrap="none" rtlCol="0">
            <a:spAutoFit/>
          </a:bodyPr>
          <a:lstStyle/>
          <a:p>
            <a:r>
              <a:rPr lang="en-US" sz="1200" b="1" u="sng">
                <a:solidFill>
                  <a:srgbClr val="4341A9"/>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bit.ly/3vNDwaI</a:t>
            </a:r>
            <a:r>
              <a:rPr lang="en-US" sz="1200" b="1">
                <a:solidFill>
                  <a:srgbClr val="4341A9"/>
                </a:solidFill>
                <a:effectLst/>
              </a:rPr>
              <a:t> </a:t>
            </a:r>
            <a:endParaRPr lang="en-US" sz="1200" b="1">
              <a:solidFill>
                <a:srgbClr val="4341A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E0501-F8B7-7041-BB0E-C402BE751EAF}"/>
              </a:ext>
            </a:extLst>
          </p:cNvPr>
          <p:cNvSpPr>
            <a:spLocks noGrp="1"/>
          </p:cNvSpPr>
          <p:nvPr>
            <p:ph type="title"/>
          </p:nvPr>
        </p:nvSpPr>
        <p:spPr/>
        <p:txBody>
          <a:bodyPr>
            <a:normAutofit/>
          </a:bodyPr>
          <a:lstStyle/>
          <a:p>
            <a:r>
              <a:rPr lang="en-US" b="1">
                <a:solidFill>
                  <a:srgbClr val="C00000"/>
                </a:solidFill>
                <a:latin typeface="Britannic Bold" panose="020B0903060703020204" pitchFamily="34" charset="77"/>
              </a:rPr>
              <a:t>2023 Spring Election Nominees</a:t>
            </a:r>
            <a:endParaRPr lang="en-US" sz="3600" b="1">
              <a:solidFill>
                <a:srgbClr val="C00000"/>
              </a:solidFill>
              <a:latin typeface="Britannic Bold" panose="020B0903060703020204" pitchFamily="34" charset="77"/>
            </a:endParaRPr>
          </a:p>
        </p:txBody>
      </p:sp>
      <p:sp>
        <p:nvSpPr>
          <p:cNvPr id="4" name="Content Placeholder 3">
            <a:extLst>
              <a:ext uri="{FF2B5EF4-FFF2-40B4-BE49-F238E27FC236}">
                <a16:creationId xmlns:a16="http://schemas.microsoft.com/office/drawing/2014/main" id="{0887CAEB-0ABB-1FD4-AFAE-588092AA484A}"/>
              </a:ext>
            </a:extLst>
          </p:cNvPr>
          <p:cNvSpPr>
            <a:spLocks noGrp="1"/>
          </p:cNvSpPr>
          <p:nvPr>
            <p:ph sz="half" idx="1"/>
          </p:nvPr>
        </p:nvSpPr>
        <p:spPr>
          <a:xfrm>
            <a:off x="457200" y="1219200"/>
            <a:ext cx="4114800" cy="4906963"/>
          </a:xfrm>
        </p:spPr>
        <p:txBody>
          <a:bodyPr>
            <a:normAutofit/>
          </a:bodyPr>
          <a:lstStyle/>
          <a:p>
            <a:pPr marL="0" indent="0">
              <a:buNone/>
            </a:pPr>
            <a:r>
              <a:rPr lang="en-US" sz="2400" b="1" dirty="0"/>
              <a:t>Vice-President</a:t>
            </a:r>
          </a:p>
        </p:txBody>
      </p:sp>
      <p:sp>
        <p:nvSpPr>
          <p:cNvPr id="5" name="Content Placeholder 4">
            <a:extLst>
              <a:ext uri="{FF2B5EF4-FFF2-40B4-BE49-F238E27FC236}">
                <a16:creationId xmlns:a16="http://schemas.microsoft.com/office/drawing/2014/main" id="{0EA7450F-15FE-DB30-601D-2050329B7FE3}"/>
              </a:ext>
            </a:extLst>
          </p:cNvPr>
          <p:cNvSpPr>
            <a:spLocks noGrp="1"/>
          </p:cNvSpPr>
          <p:nvPr>
            <p:ph sz="half" idx="2"/>
          </p:nvPr>
        </p:nvSpPr>
        <p:spPr>
          <a:xfrm>
            <a:off x="4648200" y="1219200"/>
            <a:ext cx="4038600" cy="4906963"/>
          </a:xfrm>
        </p:spPr>
        <p:txBody>
          <a:bodyPr/>
          <a:lstStyle/>
          <a:p>
            <a:pPr marL="0" indent="0">
              <a:buNone/>
            </a:pPr>
            <a:r>
              <a:rPr lang="en-US" b="1"/>
              <a:t>Vice Secretary</a:t>
            </a:r>
          </a:p>
        </p:txBody>
      </p:sp>
      <p:pic>
        <p:nvPicPr>
          <p:cNvPr id="11" name="Picture 10">
            <a:extLst>
              <a:ext uri="{FF2B5EF4-FFF2-40B4-BE49-F238E27FC236}">
                <a16:creationId xmlns:a16="http://schemas.microsoft.com/office/drawing/2014/main" id="{F0637D42-7F3C-A69C-C85A-3A6012523D20}"/>
              </a:ext>
            </a:extLst>
          </p:cNvPr>
          <p:cNvPicPr>
            <a:picLocks noChangeAspect="1"/>
          </p:cNvPicPr>
          <p:nvPr/>
        </p:nvPicPr>
        <p:blipFill>
          <a:blip r:embed="rId3"/>
          <a:stretch>
            <a:fillRect/>
          </a:stretch>
        </p:blipFill>
        <p:spPr>
          <a:xfrm>
            <a:off x="838200" y="1935163"/>
            <a:ext cx="1958411" cy="4191000"/>
          </a:xfrm>
          <a:prstGeom prst="rect">
            <a:avLst/>
          </a:prstGeom>
        </p:spPr>
      </p:pic>
      <p:pic>
        <p:nvPicPr>
          <p:cNvPr id="13" name="Picture 12" descr="Qr code&#10;&#10;Description automatically generated">
            <a:extLst>
              <a:ext uri="{FF2B5EF4-FFF2-40B4-BE49-F238E27FC236}">
                <a16:creationId xmlns:a16="http://schemas.microsoft.com/office/drawing/2014/main" id="{0C2C4E23-13D4-CA42-272F-B4E2B9FCF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619" y="2331815"/>
            <a:ext cx="3733800" cy="3733800"/>
          </a:xfrm>
          <a:prstGeom prst="rect">
            <a:avLst/>
          </a:prstGeom>
        </p:spPr>
      </p:pic>
      <p:sp>
        <p:nvSpPr>
          <p:cNvPr id="15" name="TextBox 14">
            <a:extLst>
              <a:ext uri="{FF2B5EF4-FFF2-40B4-BE49-F238E27FC236}">
                <a16:creationId xmlns:a16="http://schemas.microsoft.com/office/drawing/2014/main" id="{C3608061-EAF4-3F63-0E1B-873DB91B9703}"/>
              </a:ext>
            </a:extLst>
          </p:cNvPr>
          <p:cNvSpPr txBox="1"/>
          <p:nvPr/>
        </p:nvSpPr>
        <p:spPr>
          <a:xfrm>
            <a:off x="4910820" y="1818371"/>
            <a:ext cx="3437159" cy="646331"/>
          </a:xfrm>
          <a:prstGeom prst="rect">
            <a:avLst/>
          </a:prstGeom>
          <a:noFill/>
        </p:spPr>
        <p:txBody>
          <a:bodyPr wrap="none" rtlCol="0">
            <a:spAutoFit/>
          </a:bodyPr>
          <a:lstStyle/>
          <a:p>
            <a:r>
              <a:rPr lang="en-US" sz="3600" b="1">
                <a:solidFill>
                  <a:srgbClr val="C00000"/>
                </a:solidFill>
                <a:latin typeface="Britannic Bold" panose="020B0903060703020204" pitchFamily="34" charset="77"/>
              </a:rPr>
              <a:t>Nominate Today</a:t>
            </a:r>
          </a:p>
        </p:txBody>
      </p:sp>
      <p:sp>
        <p:nvSpPr>
          <p:cNvPr id="17" name="Curved Right Arrow 16">
            <a:extLst>
              <a:ext uri="{FF2B5EF4-FFF2-40B4-BE49-F238E27FC236}">
                <a16:creationId xmlns:a16="http://schemas.microsoft.com/office/drawing/2014/main" id="{EA4EAAB5-86AB-6622-74D6-13741B44C6DA}"/>
              </a:ext>
            </a:extLst>
          </p:cNvPr>
          <p:cNvSpPr/>
          <p:nvPr/>
        </p:nvSpPr>
        <p:spPr>
          <a:xfrm>
            <a:off x="3886200" y="2055166"/>
            <a:ext cx="917046" cy="2173933"/>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108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E0501-F8B7-7041-BB0E-C402BE751EAF}"/>
              </a:ext>
            </a:extLst>
          </p:cNvPr>
          <p:cNvSpPr>
            <a:spLocks noGrp="1"/>
          </p:cNvSpPr>
          <p:nvPr>
            <p:ph type="title"/>
          </p:nvPr>
        </p:nvSpPr>
        <p:spPr/>
        <p:txBody>
          <a:bodyPr>
            <a:normAutofit/>
          </a:bodyPr>
          <a:lstStyle/>
          <a:p>
            <a:r>
              <a:rPr lang="en-US" b="1">
                <a:solidFill>
                  <a:srgbClr val="C00000"/>
                </a:solidFill>
                <a:latin typeface="Britannic Bold" panose="020B0903060703020204" pitchFamily="34" charset="77"/>
              </a:rPr>
              <a:t>2023 Spring Election Nominees</a:t>
            </a:r>
            <a:endParaRPr lang="en-US" sz="3600" b="1">
              <a:solidFill>
                <a:srgbClr val="C00000"/>
              </a:solidFill>
              <a:latin typeface="Britannic Bold" panose="020B0903060703020204" pitchFamily="34" charset="77"/>
            </a:endParaRPr>
          </a:p>
        </p:txBody>
      </p:sp>
      <p:sp>
        <p:nvSpPr>
          <p:cNvPr id="4" name="Content Placeholder 3">
            <a:extLst>
              <a:ext uri="{FF2B5EF4-FFF2-40B4-BE49-F238E27FC236}">
                <a16:creationId xmlns:a16="http://schemas.microsoft.com/office/drawing/2014/main" id="{0887CAEB-0ABB-1FD4-AFAE-588092AA484A}"/>
              </a:ext>
            </a:extLst>
          </p:cNvPr>
          <p:cNvSpPr>
            <a:spLocks noGrp="1"/>
          </p:cNvSpPr>
          <p:nvPr>
            <p:ph sz="half" idx="1"/>
          </p:nvPr>
        </p:nvSpPr>
        <p:spPr>
          <a:xfrm>
            <a:off x="457200" y="1219200"/>
            <a:ext cx="4114800" cy="4906963"/>
          </a:xfrm>
        </p:spPr>
        <p:txBody>
          <a:bodyPr>
            <a:normAutofit/>
          </a:bodyPr>
          <a:lstStyle/>
          <a:p>
            <a:pPr marL="0" indent="0">
              <a:buNone/>
            </a:pPr>
            <a:r>
              <a:rPr lang="en-US" sz="2400" b="1"/>
              <a:t>Vice-Treasurer</a:t>
            </a:r>
          </a:p>
          <a:p>
            <a:pPr marL="0" indent="0">
              <a:buNone/>
            </a:pPr>
            <a:endParaRPr lang="en-US" sz="2400" b="1"/>
          </a:p>
        </p:txBody>
      </p:sp>
      <p:sp>
        <p:nvSpPr>
          <p:cNvPr id="5" name="Content Placeholder 4">
            <a:extLst>
              <a:ext uri="{FF2B5EF4-FFF2-40B4-BE49-F238E27FC236}">
                <a16:creationId xmlns:a16="http://schemas.microsoft.com/office/drawing/2014/main" id="{0EA7450F-15FE-DB30-601D-2050329B7FE3}"/>
              </a:ext>
            </a:extLst>
          </p:cNvPr>
          <p:cNvSpPr>
            <a:spLocks noGrp="1"/>
          </p:cNvSpPr>
          <p:nvPr>
            <p:ph sz="half" idx="2"/>
          </p:nvPr>
        </p:nvSpPr>
        <p:spPr>
          <a:xfrm>
            <a:off x="4648200" y="1219200"/>
            <a:ext cx="4038600" cy="4906963"/>
          </a:xfrm>
        </p:spPr>
        <p:txBody>
          <a:bodyPr/>
          <a:lstStyle/>
          <a:p>
            <a:pPr marL="0" indent="0">
              <a:buNone/>
            </a:pPr>
            <a:r>
              <a:rPr lang="en-US" b="1"/>
              <a:t>Vice-Chair of Workshop &amp; Mentoring</a:t>
            </a:r>
          </a:p>
          <a:p>
            <a:pPr marL="0" indent="0">
              <a:buNone/>
            </a:pPr>
            <a:endParaRPr lang="en-US" b="1"/>
          </a:p>
        </p:txBody>
      </p:sp>
      <p:pic>
        <p:nvPicPr>
          <p:cNvPr id="2" name="Picture 1">
            <a:extLst>
              <a:ext uri="{FF2B5EF4-FFF2-40B4-BE49-F238E27FC236}">
                <a16:creationId xmlns:a16="http://schemas.microsoft.com/office/drawing/2014/main" id="{070C7907-E519-B79E-30BD-A9E85EBCE087}"/>
              </a:ext>
            </a:extLst>
          </p:cNvPr>
          <p:cNvPicPr>
            <a:picLocks noChangeAspect="1"/>
          </p:cNvPicPr>
          <p:nvPr/>
        </p:nvPicPr>
        <p:blipFill>
          <a:blip r:embed="rId3"/>
          <a:stretch>
            <a:fillRect/>
          </a:stretch>
        </p:blipFill>
        <p:spPr>
          <a:xfrm>
            <a:off x="914400" y="2104664"/>
            <a:ext cx="1876282" cy="4021499"/>
          </a:xfrm>
          <a:prstGeom prst="rect">
            <a:avLst/>
          </a:prstGeom>
        </p:spPr>
      </p:pic>
      <p:pic>
        <p:nvPicPr>
          <p:cNvPr id="6" name="Picture 5">
            <a:extLst>
              <a:ext uri="{FF2B5EF4-FFF2-40B4-BE49-F238E27FC236}">
                <a16:creationId xmlns:a16="http://schemas.microsoft.com/office/drawing/2014/main" id="{B5790E35-A5C6-6694-C494-E80C6D2967FF}"/>
              </a:ext>
            </a:extLst>
          </p:cNvPr>
          <p:cNvPicPr>
            <a:picLocks noChangeAspect="1"/>
          </p:cNvPicPr>
          <p:nvPr/>
        </p:nvPicPr>
        <p:blipFill>
          <a:blip r:embed="rId4"/>
          <a:stretch>
            <a:fillRect/>
          </a:stretch>
        </p:blipFill>
        <p:spPr>
          <a:xfrm>
            <a:off x="5679218" y="2074763"/>
            <a:ext cx="1976564" cy="4021499"/>
          </a:xfrm>
          <a:prstGeom prst="rect">
            <a:avLst/>
          </a:prstGeom>
        </p:spPr>
      </p:pic>
    </p:spTree>
    <p:extLst>
      <p:ext uri="{BB962C8B-B14F-4D97-AF65-F5344CB8AC3E}">
        <p14:creationId xmlns:p14="http://schemas.microsoft.com/office/powerpoint/2010/main" val="290440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E0501-F8B7-7041-BB0E-C402BE751EAF}"/>
              </a:ext>
            </a:extLst>
          </p:cNvPr>
          <p:cNvSpPr>
            <a:spLocks noGrp="1"/>
          </p:cNvSpPr>
          <p:nvPr>
            <p:ph type="title"/>
          </p:nvPr>
        </p:nvSpPr>
        <p:spPr/>
        <p:txBody>
          <a:bodyPr>
            <a:normAutofit/>
          </a:bodyPr>
          <a:lstStyle/>
          <a:p>
            <a:r>
              <a:rPr lang="en-US" b="1">
                <a:solidFill>
                  <a:srgbClr val="C00000"/>
                </a:solidFill>
                <a:latin typeface="Britannic Bold" panose="020B0903060703020204" pitchFamily="34" charset="77"/>
              </a:rPr>
              <a:t>2023 Spring Election Nominees</a:t>
            </a:r>
            <a:endParaRPr lang="en-US" sz="3600" b="1">
              <a:solidFill>
                <a:srgbClr val="C00000"/>
              </a:solidFill>
              <a:latin typeface="Britannic Bold" panose="020B0903060703020204" pitchFamily="34" charset="77"/>
            </a:endParaRPr>
          </a:p>
        </p:txBody>
      </p:sp>
      <p:sp>
        <p:nvSpPr>
          <p:cNvPr id="4" name="Content Placeholder 3">
            <a:extLst>
              <a:ext uri="{FF2B5EF4-FFF2-40B4-BE49-F238E27FC236}">
                <a16:creationId xmlns:a16="http://schemas.microsoft.com/office/drawing/2014/main" id="{0887CAEB-0ABB-1FD4-AFAE-588092AA484A}"/>
              </a:ext>
            </a:extLst>
          </p:cNvPr>
          <p:cNvSpPr>
            <a:spLocks noGrp="1"/>
          </p:cNvSpPr>
          <p:nvPr>
            <p:ph sz="half" idx="1"/>
          </p:nvPr>
        </p:nvSpPr>
        <p:spPr>
          <a:xfrm>
            <a:off x="457200" y="1295400"/>
            <a:ext cx="4114800" cy="4830763"/>
          </a:xfrm>
        </p:spPr>
        <p:txBody>
          <a:bodyPr>
            <a:normAutofit/>
          </a:bodyPr>
          <a:lstStyle/>
          <a:p>
            <a:pPr marL="0" indent="0">
              <a:buNone/>
            </a:pPr>
            <a:r>
              <a:rPr lang="en-US" sz="2400" b="1"/>
              <a:t>Vice-Chair of DEI</a:t>
            </a:r>
          </a:p>
        </p:txBody>
      </p:sp>
      <p:sp>
        <p:nvSpPr>
          <p:cNvPr id="5" name="Content Placeholder 4">
            <a:extLst>
              <a:ext uri="{FF2B5EF4-FFF2-40B4-BE49-F238E27FC236}">
                <a16:creationId xmlns:a16="http://schemas.microsoft.com/office/drawing/2014/main" id="{0EA7450F-15FE-DB30-601D-2050329B7FE3}"/>
              </a:ext>
            </a:extLst>
          </p:cNvPr>
          <p:cNvSpPr>
            <a:spLocks noGrp="1"/>
          </p:cNvSpPr>
          <p:nvPr>
            <p:ph sz="half" idx="2"/>
          </p:nvPr>
        </p:nvSpPr>
        <p:spPr>
          <a:xfrm>
            <a:off x="4648200" y="1295400"/>
            <a:ext cx="4038600" cy="4830763"/>
          </a:xfrm>
        </p:spPr>
        <p:txBody>
          <a:bodyPr/>
          <a:lstStyle/>
          <a:p>
            <a:pPr marL="0" indent="0">
              <a:buNone/>
            </a:pPr>
            <a:r>
              <a:rPr lang="en-US" b="1"/>
              <a:t>Vice-Chair of Research</a:t>
            </a:r>
          </a:p>
        </p:txBody>
      </p:sp>
      <p:pic>
        <p:nvPicPr>
          <p:cNvPr id="2" name="Picture 1">
            <a:extLst>
              <a:ext uri="{FF2B5EF4-FFF2-40B4-BE49-F238E27FC236}">
                <a16:creationId xmlns:a16="http://schemas.microsoft.com/office/drawing/2014/main" id="{93C025F3-0FE6-258A-5CBC-228BFE79ED4E}"/>
              </a:ext>
            </a:extLst>
          </p:cNvPr>
          <p:cNvPicPr>
            <a:picLocks noChangeAspect="1"/>
          </p:cNvPicPr>
          <p:nvPr/>
        </p:nvPicPr>
        <p:blipFill>
          <a:blip r:embed="rId3"/>
          <a:stretch>
            <a:fillRect/>
          </a:stretch>
        </p:blipFill>
        <p:spPr>
          <a:xfrm>
            <a:off x="914400" y="1828800"/>
            <a:ext cx="1981200" cy="4206748"/>
          </a:xfrm>
          <a:prstGeom prst="rect">
            <a:avLst/>
          </a:prstGeom>
        </p:spPr>
      </p:pic>
      <p:pic>
        <p:nvPicPr>
          <p:cNvPr id="6" name="Picture 5">
            <a:extLst>
              <a:ext uri="{FF2B5EF4-FFF2-40B4-BE49-F238E27FC236}">
                <a16:creationId xmlns:a16="http://schemas.microsoft.com/office/drawing/2014/main" id="{19A2C02C-A41D-9F9E-F911-FFFF3D23568B}"/>
              </a:ext>
            </a:extLst>
          </p:cNvPr>
          <p:cNvPicPr>
            <a:picLocks noChangeAspect="1"/>
          </p:cNvPicPr>
          <p:nvPr/>
        </p:nvPicPr>
        <p:blipFill>
          <a:blip r:embed="rId4"/>
          <a:stretch>
            <a:fillRect/>
          </a:stretch>
        </p:blipFill>
        <p:spPr>
          <a:xfrm>
            <a:off x="4495801" y="1828800"/>
            <a:ext cx="4114800" cy="4050406"/>
          </a:xfrm>
          <a:prstGeom prst="rect">
            <a:avLst/>
          </a:prstGeom>
        </p:spPr>
      </p:pic>
    </p:spTree>
    <p:extLst>
      <p:ext uri="{BB962C8B-B14F-4D97-AF65-F5344CB8AC3E}">
        <p14:creationId xmlns:p14="http://schemas.microsoft.com/office/powerpoint/2010/main" val="166894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E0501-F8B7-7041-BB0E-C402BE751EAF}"/>
              </a:ext>
            </a:extLst>
          </p:cNvPr>
          <p:cNvSpPr>
            <a:spLocks noGrp="1"/>
          </p:cNvSpPr>
          <p:nvPr>
            <p:ph type="title"/>
          </p:nvPr>
        </p:nvSpPr>
        <p:spPr/>
        <p:txBody>
          <a:bodyPr>
            <a:normAutofit/>
          </a:bodyPr>
          <a:lstStyle/>
          <a:p>
            <a:r>
              <a:rPr lang="en-US" b="1">
                <a:solidFill>
                  <a:srgbClr val="C00000"/>
                </a:solidFill>
                <a:latin typeface="Britannic Bold" panose="020B0903060703020204" pitchFamily="34" charset="77"/>
              </a:rPr>
              <a:t>2023 Spring Election Nominees</a:t>
            </a:r>
            <a:endParaRPr lang="en-US" sz="3600" b="1">
              <a:solidFill>
                <a:srgbClr val="C00000"/>
              </a:solidFill>
              <a:latin typeface="Britannic Bold" panose="020B0903060703020204" pitchFamily="34" charset="77"/>
            </a:endParaRPr>
          </a:p>
        </p:txBody>
      </p:sp>
      <p:sp>
        <p:nvSpPr>
          <p:cNvPr id="4" name="Content Placeholder 3">
            <a:extLst>
              <a:ext uri="{FF2B5EF4-FFF2-40B4-BE49-F238E27FC236}">
                <a16:creationId xmlns:a16="http://schemas.microsoft.com/office/drawing/2014/main" id="{0887CAEB-0ABB-1FD4-AFAE-588092AA484A}"/>
              </a:ext>
            </a:extLst>
          </p:cNvPr>
          <p:cNvSpPr>
            <a:spLocks noGrp="1"/>
          </p:cNvSpPr>
          <p:nvPr>
            <p:ph sz="half" idx="1"/>
          </p:nvPr>
        </p:nvSpPr>
        <p:spPr>
          <a:xfrm>
            <a:off x="457200" y="1295400"/>
            <a:ext cx="4114800" cy="4830763"/>
          </a:xfrm>
        </p:spPr>
        <p:txBody>
          <a:bodyPr>
            <a:normAutofit/>
          </a:bodyPr>
          <a:lstStyle/>
          <a:p>
            <a:pPr marL="0" indent="0">
              <a:buNone/>
            </a:pPr>
            <a:r>
              <a:rPr lang="en-US" sz="2400" b="1"/>
              <a:t>Vice-Chair of Networking &amp; Community Building</a:t>
            </a:r>
          </a:p>
        </p:txBody>
      </p:sp>
      <p:sp>
        <p:nvSpPr>
          <p:cNvPr id="5" name="Content Placeholder 4">
            <a:extLst>
              <a:ext uri="{FF2B5EF4-FFF2-40B4-BE49-F238E27FC236}">
                <a16:creationId xmlns:a16="http://schemas.microsoft.com/office/drawing/2014/main" id="{0EA7450F-15FE-DB30-601D-2050329B7FE3}"/>
              </a:ext>
            </a:extLst>
          </p:cNvPr>
          <p:cNvSpPr>
            <a:spLocks noGrp="1"/>
          </p:cNvSpPr>
          <p:nvPr>
            <p:ph sz="half" idx="2"/>
          </p:nvPr>
        </p:nvSpPr>
        <p:spPr>
          <a:xfrm>
            <a:off x="4648200" y="1295400"/>
            <a:ext cx="4038600" cy="4830763"/>
          </a:xfrm>
        </p:spPr>
        <p:txBody>
          <a:bodyPr/>
          <a:lstStyle/>
          <a:p>
            <a:pPr marL="0" indent="0">
              <a:buNone/>
            </a:pPr>
            <a:r>
              <a:rPr lang="en-US" b="1"/>
              <a:t>Vice-Chair of Membership</a:t>
            </a:r>
          </a:p>
        </p:txBody>
      </p:sp>
      <p:pic>
        <p:nvPicPr>
          <p:cNvPr id="7" name="Picture 6">
            <a:extLst>
              <a:ext uri="{FF2B5EF4-FFF2-40B4-BE49-F238E27FC236}">
                <a16:creationId xmlns:a16="http://schemas.microsoft.com/office/drawing/2014/main" id="{04F8234E-B90D-4F4D-9B09-665678864386}"/>
              </a:ext>
            </a:extLst>
          </p:cNvPr>
          <p:cNvPicPr>
            <a:picLocks noChangeAspect="1"/>
          </p:cNvPicPr>
          <p:nvPr/>
        </p:nvPicPr>
        <p:blipFill>
          <a:blip r:embed="rId3"/>
          <a:stretch>
            <a:fillRect/>
          </a:stretch>
        </p:blipFill>
        <p:spPr>
          <a:xfrm>
            <a:off x="990600" y="2209800"/>
            <a:ext cx="2202649" cy="4214356"/>
          </a:xfrm>
          <a:prstGeom prst="rect">
            <a:avLst/>
          </a:prstGeom>
        </p:spPr>
      </p:pic>
      <p:pic>
        <p:nvPicPr>
          <p:cNvPr id="8" name="Picture 7">
            <a:extLst>
              <a:ext uri="{FF2B5EF4-FFF2-40B4-BE49-F238E27FC236}">
                <a16:creationId xmlns:a16="http://schemas.microsoft.com/office/drawing/2014/main" id="{0C88CA4D-D9BC-9080-46A7-CDCA7A46C7AE}"/>
              </a:ext>
            </a:extLst>
          </p:cNvPr>
          <p:cNvPicPr>
            <a:picLocks noChangeAspect="1"/>
          </p:cNvPicPr>
          <p:nvPr/>
        </p:nvPicPr>
        <p:blipFill>
          <a:blip r:embed="rId4"/>
          <a:stretch>
            <a:fillRect/>
          </a:stretch>
        </p:blipFill>
        <p:spPr>
          <a:xfrm>
            <a:off x="4991100" y="2215587"/>
            <a:ext cx="3352800" cy="3352800"/>
          </a:xfrm>
          <a:prstGeom prst="rect">
            <a:avLst/>
          </a:prstGeom>
        </p:spPr>
      </p:pic>
    </p:spTree>
    <p:extLst>
      <p:ext uri="{BB962C8B-B14F-4D97-AF65-F5344CB8AC3E}">
        <p14:creationId xmlns:p14="http://schemas.microsoft.com/office/powerpoint/2010/main" val="1785222085"/>
      </p:ext>
    </p:extLst>
  </p:cSld>
  <p:clrMapOvr>
    <a:masterClrMapping/>
  </p:clrMapOvr>
</p:sld>
</file>

<file path=ppt/theme/theme1.xml><?xml version="1.0" encoding="utf-8"?>
<a:theme xmlns:a="http://schemas.openxmlformats.org/drawingml/2006/main" name="NHERI ppt template 6.28.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NHERI deck with NCO logo 7.8.2018</Template>
  <TotalTime>6574</TotalTime>
  <Words>531</Words>
  <Application>Microsoft Macintosh PowerPoint</Application>
  <PresentationFormat>On-screen Show (4:3)</PresentationFormat>
  <Paragraphs>96</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.AppleSystemUIFont</vt:lpstr>
      <vt:lpstr>Arial</vt:lpstr>
      <vt:lpstr>Britannic Bold</vt:lpstr>
      <vt:lpstr>Calibri</vt:lpstr>
      <vt:lpstr>Helvetica Neue</vt:lpstr>
      <vt:lpstr>inherit</vt:lpstr>
      <vt:lpstr>Open Sans</vt:lpstr>
      <vt:lpstr>Roboto</vt:lpstr>
      <vt:lpstr>Wingdings</vt:lpstr>
      <vt:lpstr>NHERI ppt template 6.28.2018</vt:lpstr>
      <vt:lpstr>NHERI GSC February General Meeting</vt:lpstr>
      <vt:lpstr>Agenda</vt:lpstr>
      <vt:lpstr>Welcome New Members</vt:lpstr>
      <vt:lpstr>PowerPoint Presentation</vt:lpstr>
      <vt:lpstr>PowerPoint Presentation</vt:lpstr>
      <vt:lpstr>2023 Spring Election Nominees</vt:lpstr>
      <vt:lpstr>2023 Spring Election Nominees</vt:lpstr>
      <vt:lpstr>2023 Spring Election Nominees</vt:lpstr>
      <vt:lpstr>2023 Spring Election Nominees</vt:lpstr>
      <vt:lpstr>2023 Spring Election Nominees</vt:lpstr>
      <vt:lpstr>PowerPoint Presentation</vt:lpstr>
      <vt:lpstr>Presentation</vt:lpstr>
      <vt:lpstr>Future Meeting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LaChance</dc:creator>
  <cp:lastModifiedBy>Robin Nelson</cp:lastModifiedBy>
  <cp:revision>166</cp:revision>
  <dcterms:created xsi:type="dcterms:W3CDTF">2018-07-09T00:19:41Z</dcterms:created>
  <dcterms:modified xsi:type="dcterms:W3CDTF">2023-03-06T03:10:12Z</dcterms:modified>
</cp:coreProperties>
</file>